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3" r:id="rId5"/>
    <p:sldId id="275" r:id="rId6"/>
    <p:sldId id="279" r:id="rId7"/>
    <p:sldId id="276" r:id="rId8"/>
    <p:sldId id="269" r:id="rId9"/>
    <p:sldId id="280" r:id="rId10"/>
    <p:sldId id="306" r:id="rId11"/>
    <p:sldId id="294" r:id="rId12"/>
    <p:sldId id="293" r:id="rId13"/>
    <p:sldId id="259" r:id="rId14"/>
    <p:sldId id="305" r:id="rId15"/>
    <p:sldId id="303" r:id="rId16"/>
    <p:sldId id="271" r:id="rId17"/>
    <p:sldId id="281" r:id="rId18"/>
    <p:sldId id="272" r:id="rId19"/>
    <p:sldId id="310" r:id="rId20"/>
    <p:sldId id="277" r:id="rId21"/>
    <p:sldId id="307" r:id="rId22"/>
    <p:sldId id="312" r:id="rId23"/>
    <p:sldId id="260" r:id="rId24"/>
    <p:sldId id="261" r:id="rId25"/>
    <p:sldId id="262" r:id="rId26"/>
    <p:sldId id="274" r:id="rId27"/>
    <p:sldId id="282" r:id="rId28"/>
    <p:sldId id="263" r:id="rId29"/>
    <p:sldId id="290" r:id="rId30"/>
    <p:sldId id="285" r:id="rId31"/>
    <p:sldId id="291" r:id="rId32"/>
    <p:sldId id="300" r:id="rId33"/>
    <p:sldId id="308" r:id="rId34"/>
    <p:sldId id="302" r:id="rId35"/>
    <p:sldId id="286" r:id="rId36"/>
    <p:sldId id="278" r:id="rId37"/>
    <p:sldId id="288" r:id="rId38"/>
    <p:sldId id="283" r:id="rId39"/>
    <p:sldId id="309" r:id="rId40"/>
    <p:sldId id="289" r:id="rId41"/>
    <p:sldId id="266" r:id="rId42"/>
    <p:sldId id="298" r:id="rId43"/>
    <p:sldId id="287" r:id="rId44"/>
    <p:sldId id="292" r:id="rId45"/>
    <p:sldId id="267" r:id="rId46"/>
    <p:sldId id="299" r:id="rId47"/>
    <p:sldId id="265" r:id="rId48"/>
    <p:sldId id="301" r:id="rId49"/>
    <p:sldId id="284" r:id="rId50"/>
    <p:sldId id="295" r:id="rId51"/>
    <p:sldId id="313" r:id="rId52"/>
    <p:sldId id="297" r:id="rId53"/>
    <p:sldId id="304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5" autoAdjust="0"/>
  </p:normalViewPr>
  <p:slideViewPr>
    <p:cSldViewPr snapToGrid="0" snapToObjects="1">
      <p:cViewPr>
        <p:scale>
          <a:sx n="74" d="100"/>
          <a:sy n="74" d="100"/>
        </p:scale>
        <p:origin x="-123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g"/><Relationship Id="rId12" Type="http://schemas.openxmlformats.org/officeDocument/2006/relationships/image" Target="../media/image15.jpeg"/><Relationship Id="rId13" Type="http://schemas.openxmlformats.org/officeDocument/2006/relationships/image" Target="../media/image38.png"/><Relationship Id="rId14" Type="http://schemas.openxmlformats.org/officeDocument/2006/relationships/image" Target="../media/image8.jpg"/><Relationship Id="rId15" Type="http://schemas.openxmlformats.org/officeDocument/2006/relationships/image" Target="../media/image18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9.jpg"/><Relationship Id="rId4" Type="http://schemas.openxmlformats.org/officeDocument/2006/relationships/image" Target="../media/image21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13.jpg"/><Relationship Id="rId8" Type="http://schemas.openxmlformats.org/officeDocument/2006/relationships/image" Target="../media/image12.jpg"/><Relationship Id="rId9" Type="http://schemas.openxmlformats.org/officeDocument/2006/relationships/image" Target="../media/image25.jpg"/><Relationship Id="rId10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Watch Your Ass!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Masculinity, sexuality and games</a:t>
            </a:r>
          </a:p>
          <a:p>
            <a:endParaRPr lang="en-US" dirty="0" smtClean="0"/>
          </a:p>
          <a:p>
            <a:r>
              <a:rPr lang="en-US" dirty="0" smtClean="0"/>
              <a:t>Derek A. Burrill, UC Riverside</a:t>
            </a:r>
            <a:endParaRPr lang="en-US" dirty="0"/>
          </a:p>
        </p:txBody>
      </p:sp>
      <p:pic>
        <p:nvPicPr>
          <p:cNvPr id="4" name="Picture 3" descr="knuck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74" y="405297"/>
            <a:ext cx="5785835" cy="36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11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79" y="1836236"/>
            <a:ext cx="85828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Make a game where nobody</a:t>
            </a:r>
          </a:p>
          <a:p>
            <a:pPr algn="ctr"/>
            <a:r>
              <a:rPr lang="en-US" sz="4000" dirty="0"/>
              <a:t>h</a:t>
            </a:r>
            <a:r>
              <a:rPr lang="en-US" sz="4000" dirty="0" smtClean="0"/>
              <a:t>as insides.  Then, make the outsides</a:t>
            </a:r>
          </a:p>
          <a:p>
            <a:pPr algn="ctr"/>
            <a:r>
              <a:rPr lang="en-US" sz="4000" dirty="0" smtClean="0"/>
              <a:t>a constantly morphing reflection of </a:t>
            </a:r>
          </a:p>
          <a:p>
            <a:pPr algn="ctr"/>
            <a:r>
              <a:rPr lang="en-US" sz="4000" dirty="0" smtClean="0"/>
              <a:t>other bodies in the </a:t>
            </a:r>
            <a:r>
              <a:rPr lang="en-US" sz="4000" dirty="0" err="1" smtClean="0"/>
              <a:t>gameworld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53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2696" y="443068"/>
            <a:ext cx="7315200" cy="11540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43067"/>
            <a:ext cx="7315200" cy="5820729"/>
          </a:xfrm>
          <a:prstGeom prst="rect">
            <a:avLst/>
          </a:prstGeom>
        </p:spPr>
        <p:txBody>
          <a:bodyPr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/>
              <a:t>  The triad of men’s violence:</a:t>
            </a:r>
          </a:p>
          <a:p>
            <a:endParaRPr lang="en-US" sz="2800" dirty="0" smtClean="0"/>
          </a:p>
          <a:p>
            <a:pPr lvl="1"/>
            <a:r>
              <a:rPr lang="en-US" sz="2600" dirty="0" smtClean="0"/>
              <a:t>Men’s violence against men</a:t>
            </a:r>
          </a:p>
          <a:p>
            <a:pPr lvl="1"/>
            <a:r>
              <a:rPr lang="en-US" sz="2600" dirty="0" smtClean="0"/>
              <a:t>Men’s violence against women</a:t>
            </a:r>
          </a:p>
          <a:p>
            <a:pPr lvl="1"/>
            <a:r>
              <a:rPr lang="en-US" sz="2600" dirty="0" smtClean="0"/>
              <a:t>Men’s violence against themselves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These overlap, change, dissipate and increase depending on various forces at work in </a:t>
            </a:r>
            <a:r>
              <a:rPr lang="en-US" sz="2600" dirty="0" smtClean="0"/>
              <a:t>culture</a:t>
            </a:r>
          </a:p>
          <a:p>
            <a:pPr marL="403225" lvl="1" indent="0">
              <a:buNone/>
            </a:pPr>
            <a:endParaRPr lang="en-US" sz="2600" dirty="0"/>
          </a:p>
          <a:p>
            <a:pPr marL="403225" lvl="1" indent="0">
              <a:buNone/>
            </a:pPr>
            <a:r>
              <a:rPr lang="en-US" sz="2000" dirty="0" smtClean="0"/>
              <a:t>		-- </a:t>
            </a:r>
            <a:r>
              <a:rPr lang="en-US" sz="2000" i="1" dirty="0" smtClean="0"/>
              <a:t>Men’s Lives</a:t>
            </a:r>
            <a:r>
              <a:rPr lang="en-US" sz="2000" dirty="0" smtClean="0"/>
              <a:t>, Kaufman/Kimmel</a:t>
            </a:r>
            <a:endParaRPr lang="en-US" sz="2000" dirty="0"/>
          </a:p>
        </p:txBody>
      </p:sp>
      <p:pic>
        <p:nvPicPr>
          <p:cNvPr id="4" name="Picture 3" descr="250px-Call_of_Duty_4_Modern_Warf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47" y="241439"/>
            <a:ext cx="2457653" cy="35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81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02" y="76843"/>
            <a:ext cx="8866405" cy="6247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/>
                <a:ea typeface="ＭＳ Ｐゴシック" charset="0"/>
                <a:cs typeface="Arial"/>
              </a:rPr>
              <a:t>How </a:t>
            </a:r>
            <a:r>
              <a:rPr lang="en-US" sz="2800" b="1" dirty="0" smtClean="0">
                <a:latin typeface="Arial"/>
                <a:ea typeface="ＭＳ Ｐゴシック" charset="0"/>
                <a:cs typeface="Arial"/>
              </a:rPr>
              <a:t>is masculinity ‘thought’?</a:t>
            </a:r>
            <a:endParaRPr lang="en-US" sz="2800" b="1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-- </a:t>
            </a:r>
            <a:r>
              <a:rPr lang="en-US" sz="2800" b="1" dirty="0">
                <a:latin typeface="Arial"/>
                <a:ea typeface="ＭＳ Ｐゴシック" charset="0"/>
                <a:cs typeface="Arial"/>
              </a:rPr>
              <a:t>essentialist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 men are men because of sex/gender 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	 the 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one feature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 theory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-- </a:t>
            </a:r>
            <a:r>
              <a:rPr lang="en-US" sz="2800" b="1" dirty="0">
                <a:latin typeface="Arial"/>
                <a:ea typeface="ＭＳ Ｐゴシック" charset="0"/>
                <a:cs typeface="Arial"/>
              </a:rPr>
              <a:t>positivist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  men are men because they are men 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what men actually are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”</a:t>
            </a: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-- </a:t>
            </a:r>
            <a:r>
              <a:rPr lang="en-US" sz="2800" b="1" dirty="0" smtClean="0">
                <a:latin typeface="Arial"/>
                <a:ea typeface="ＭＳ Ｐゴシック" charset="0"/>
                <a:cs typeface="Arial"/>
              </a:rPr>
              <a:t>normative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  men should act like men 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masculinity is what men ought to be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”</a:t>
            </a: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-- </a:t>
            </a:r>
            <a:r>
              <a:rPr lang="en-US" sz="2800" b="1" dirty="0">
                <a:latin typeface="Arial"/>
                <a:ea typeface="ＭＳ Ｐゴシック" charset="0"/>
                <a:cs typeface="Arial"/>
              </a:rPr>
              <a:t>semiotic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: men are defined by what they are not 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2800" dirty="0">
                <a:latin typeface="Arial"/>
                <a:ea typeface="ＭＳ Ｐゴシック" charset="0"/>
                <a:cs typeface="Arial"/>
              </a:rPr>
              <a:t>men are men because they are not women</a:t>
            </a:r>
            <a:r>
              <a:rPr lang="ja-JP" altLang="en-US" sz="2800" dirty="0">
                <a:latin typeface="Arial"/>
                <a:ea typeface="ＭＳ Ｐゴシック" charset="0"/>
                <a:cs typeface="Arial"/>
              </a:rPr>
              <a:t>”</a:t>
            </a: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R. Connell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6055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5724" y="-24387"/>
            <a:ext cx="8925708" cy="1653988"/>
          </a:xfrm>
        </p:spPr>
        <p:txBody>
          <a:bodyPr/>
          <a:lstStyle/>
          <a:p>
            <a:r>
              <a:rPr lang="en-US" sz="4800" dirty="0" smtClean="0"/>
              <a:t>Masculinity </a:t>
            </a:r>
            <a:r>
              <a:rPr lang="en-US" sz="4800" i="1" dirty="0" smtClean="0"/>
              <a:t>as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technology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0609" y="1869912"/>
            <a:ext cx="77568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Technology is an imaginary and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real space where masculinity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and men are both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imploded and exploded</a:t>
            </a:r>
          </a:p>
          <a:p>
            <a:endParaRPr lang="en-US" sz="3200" dirty="0"/>
          </a:p>
          <a:p>
            <a:pPr algn="ctr"/>
            <a:r>
              <a:rPr lang="en-US" sz="3200" dirty="0" smtClean="0"/>
              <a:t>Heidegger’s notions of </a:t>
            </a:r>
            <a:r>
              <a:rPr lang="en-US" sz="3200" i="1" dirty="0" err="1" smtClean="0"/>
              <a:t>poiesis</a:t>
            </a:r>
            <a:r>
              <a:rPr lang="en-US" sz="3200" dirty="0" smtClean="0"/>
              <a:t> and </a:t>
            </a:r>
            <a:r>
              <a:rPr lang="en-US" sz="3200" i="1" dirty="0" err="1" smtClean="0"/>
              <a:t>techné</a:t>
            </a:r>
            <a:endParaRPr lang="en-US" sz="3200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sz="3200" dirty="0" smtClean="0"/>
              <a:t>The external world as a ‘standing reserve’</a:t>
            </a:r>
          </a:p>
          <a:p>
            <a:pPr algn="ctr"/>
            <a:endParaRPr lang="en-US" sz="32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1" y="243236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50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283" y="1595981"/>
            <a:ext cx="82024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Play a game against yourself </a:t>
            </a:r>
          </a:p>
          <a:p>
            <a:pPr algn="ctr"/>
            <a:r>
              <a:rPr lang="en-US" sz="3600" dirty="0" smtClean="0"/>
              <a:t>  where you</a:t>
            </a:r>
            <a:r>
              <a:rPr lang="fr-FR" sz="3600" dirty="0" smtClean="0"/>
              <a:t> are</a:t>
            </a:r>
            <a:r>
              <a:rPr lang="en-US" sz="3600" dirty="0" smtClean="0"/>
              <a:t> the protagonist </a:t>
            </a:r>
            <a:r>
              <a:rPr lang="en-US" sz="3600" b="1" i="1" dirty="0" smtClean="0"/>
              <a:t>and</a:t>
            </a:r>
            <a:r>
              <a:rPr lang="en-US" sz="3600" dirty="0" smtClean="0"/>
              <a:t> the </a:t>
            </a:r>
          </a:p>
          <a:p>
            <a:pPr algn="ctr"/>
            <a:r>
              <a:rPr lang="en-US" sz="3600" dirty="0" smtClean="0"/>
              <a:t>antagonist. 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See who wins.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48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t_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3" y="188772"/>
            <a:ext cx="8793002" cy="61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97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0602" y="274646"/>
            <a:ext cx="7315200" cy="1154097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 approaches to gender in relationship to games research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9166" y="1483792"/>
            <a:ext cx="7315200" cy="4427600"/>
          </a:xfrm>
          <a:prstGeom prst="rect">
            <a:avLst/>
          </a:prstGeom>
        </p:spPr>
        <p:txBody>
          <a:bodyPr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647464"/>
            <a:ext cx="8507457" cy="5090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Gender is largely socially constructed</a:t>
            </a: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Gender is </a:t>
            </a:r>
            <a:r>
              <a:rPr lang="en-US" sz="2600" dirty="0" err="1">
                <a:solidFill>
                  <a:prstClr val="white"/>
                </a:solidFill>
                <a:latin typeface="Arial"/>
              </a:rPr>
              <a:t>performative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/dramaturgical</a:t>
            </a: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So in many senses, we express gender as </a:t>
            </a:r>
            <a:endParaRPr lang="en-US" sz="2600" dirty="0" smtClean="0">
              <a:solidFill>
                <a:prstClr val="white"/>
              </a:solidFill>
              <a:latin typeface="Arial"/>
            </a:endParaRP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a series of masks/costumes</a:t>
            </a:r>
            <a:endParaRPr lang="en-US" sz="2600" dirty="0">
              <a:solidFill>
                <a:prstClr val="white"/>
              </a:solidFill>
              <a:latin typeface="Arial"/>
            </a:endParaRP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 smtClean="0">
                <a:solidFill>
                  <a:prstClr val="white"/>
                </a:solidFill>
                <a:latin typeface="Arial"/>
              </a:rPr>
              <a:t>“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boyhood” – a regressive 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masculinity </a:t>
            </a: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conditioned 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by gameplay, 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free 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from </a:t>
            </a:r>
            <a:endParaRPr lang="en-US" sz="2600" dirty="0" smtClean="0">
              <a:solidFill>
                <a:prstClr val="white"/>
              </a:solidFill>
              <a:latin typeface="Arial"/>
            </a:endParaRP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mature 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responsibility</a:t>
            </a: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Also, we tend to </a:t>
            </a:r>
            <a:r>
              <a:rPr lang="en-US" sz="2600" i="1" dirty="0">
                <a:solidFill>
                  <a:prstClr val="white"/>
                </a:solidFill>
                <a:latin typeface="Arial"/>
              </a:rPr>
              <a:t>perform</a:t>
            </a:r>
            <a:r>
              <a:rPr lang="en-US" sz="2600" dirty="0">
                <a:solidFill>
                  <a:prstClr val="white"/>
                </a:solidFill>
                <a:latin typeface="Arial"/>
              </a:rPr>
              <a:t> our gender roles 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by mimicking </a:t>
            </a: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other available, privileged texts/bodies</a:t>
            </a: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-- </a:t>
            </a:r>
            <a:r>
              <a:rPr lang="en-US" sz="2400" dirty="0" smtClean="0">
                <a:solidFill>
                  <a:prstClr val="white"/>
                </a:solidFill>
                <a:latin typeface="Arial"/>
              </a:rPr>
              <a:t>The </a:t>
            </a:r>
            <a:r>
              <a:rPr lang="en-US" sz="2400" dirty="0">
                <a:solidFill>
                  <a:prstClr val="white"/>
                </a:solidFill>
                <a:latin typeface="Arial"/>
              </a:rPr>
              <a:t>process of ‘iteration and maintenance’ </a:t>
            </a:r>
          </a:p>
          <a:p>
            <a:endParaRPr lang="en-US" dirty="0"/>
          </a:p>
        </p:txBody>
      </p:sp>
      <p:pic>
        <p:nvPicPr>
          <p:cNvPr id="7" name="Picture 6" descr="175px-Fundo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7" y="1428743"/>
            <a:ext cx="2553111" cy="33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82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st-Cause-win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95" y="175590"/>
            <a:ext cx="4543442" cy="61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8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96982"/>
            <a:ext cx="8489503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600" dirty="0">
                <a:solidFill>
                  <a:prstClr val="white"/>
                </a:solidFill>
                <a:latin typeface="Arial"/>
              </a:rPr>
              <a:t>Young boys and girls play games very </a:t>
            </a:r>
            <a:r>
              <a:rPr lang="en-US" sz="2600" dirty="0" smtClean="0">
                <a:solidFill>
                  <a:prstClr val="white"/>
                </a:solidFill>
                <a:latin typeface="Arial"/>
              </a:rPr>
              <a:t>differently</a:t>
            </a:r>
          </a:p>
          <a:p>
            <a:pPr marL="45720" lvl="0">
              <a:spcBef>
                <a:spcPct val="20000"/>
              </a:spcBef>
              <a:buClr>
                <a:srgbClr val="FF8600"/>
              </a:buClr>
            </a:pPr>
            <a:endParaRPr lang="en-US" sz="2600" dirty="0">
              <a:solidFill>
                <a:prstClr val="white"/>
              </a:solidFill>
              <a:latin typeface="Arial"/>
            </a:endParaRPr>
          </a:p>
          <a:p>
            <a:pPr marL="502920" lvl="1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Boys favor rules that are inflexible – this provides fairness</a:t>
            </a:r>
          </a:p>
          <a:p>
            <a:pPr marL="502920" lvl="1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Girls favor rules that are flexible – this provides fairness</a:t>
            </a:r>
          </a:p>
          <a:p>
            <a:pPr marL="502920" lvl="1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Girls favor cooperative work</a:t>
            </a:r>
          </a:p>
          <a:p>
            <a:pPr marL="502920" lvl="1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Boys are equally happy to play alone</a:t>
            </a:r>
          </a:p>
          <a:p>
            <a:pPr marL="502920" lvl="1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Girls steer away from violent content, </a:t>
            </a:r>
            <a:endParaRPr lang="en-US" sz="2400" dirty="0" smtClean="0">
              <a:solidFill>
                <a:prstClr val="white"/>
              </a:solidFill>
              <a:latin typeface="Arial"/>
            </a:endParaRPr>
          </a:p>
          <a:p>
            <a:pPr marL="320040" lvl="1">
              <a:spcBef>
                <a:spcPct val="20000"/>
              </a:spcBef>
              <a:buClr>
                <a:srgbClr val="FF8600"/>
              </a:buClr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rial"/>
              </a:rPr>
              <a:t>boys </a:t>
            </a:r>
            <a:r>
              <a:rPr lang="en-US" sz="2400" dirty="0">
                <a:solidFill>
                  <a:prstClr val="white"/>
                </a:solidFill>
                <a:latin typeface="Arial"/>
              </a:rPr>
              <a:t>steer toward it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919" y="280422"/>
            <a:ext cx="8146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Current research on gender and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gaming:</a:t>
            </a:r>
            <a:endParaRPr lang="en-US" sz="4400" dirty="0"/>
          </a:p>
        </p:txBody>
      </p:sp>
      <p:pic>
        <p:nvPicPr>
          <p:cNvPr id="4" name="Picture 3" descr="120px-Kampung_Punjut_Orang_Asli_girls_play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85" y="4516781"/>
            <a:ext cx="3074116" cy="22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15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190" y="274577"/>
            <a:ext cx="8350588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Homosexuality is a word invented in</a:t>
            </a:r>
          </a:p>
          <a:p>
            <a:pPr algn="ctr"/>
            <a:r>
              <a:rPr lang="en-US" sz="3600" dirty="0" smtClean="0"/>
              <a:t>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in order to clinically</a:t>
            </a:r>
          </a:p>
          <a:p>
            <a:pPr algn="ctr"/>
            <a:r>
              <a:rPr lang="en-US" sz="3600" dirty="0"/>
              <a:t>d</a:t>
            </a:r>
            <a:r>
              <a:rPr lang="en-US" sz="3600" dirty="0" smtClean="0"/>
              <a:t>escribe the “perversion” that was </a:t>
            </a:r>
          </a:p>
          <a:p>
            <a:pPr algn="ctr"/>
            <a:r>
              <a:rPr lang="en-US" sz="3600" dirty="0" smtClean="0"/>
              <a:t>same sex intercourse.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Always consider that the word has a</a:t>
            </a:r>
          </a:p>
          <a:p>
            <a:pPr algn="ctr"/>
            <a:r>
              <a:rPr lang="en-US" sz="3600" dirty="0"/>
              <a:t>n</a:t>
            </a:r>
            <a:r>
              <a:rPr lang="en-US" sz="3600" dirty="0" smtClean="0"/>
              <a:t>egative connotation, as it was a clinical</a:t>
            </a:r>
          </a:p>
          <a:p>
            <a:pPr algn="ctr"/>
            <a:r>
              <a:rPr lang="en-US" sz="3600" dirty="0"/>
              <a:t>t</a:t>
            </a:r>
            <a:r>
              <a:rPr lang="en-US" sz="3600" dirty="0" smtClean="0"/>
              <a:t>erm that described a person’s sexual</a:t>
            </a:r>
          </a:p>
          <a:p>
            <a:pPr algn="ctr"/>
            <a:r>
              <a:rPr lang="en-US" sz="3600" dirty="0"/>
              <a:t>a</a:t>
            </a:r>
            <a:r>
              <a:rPr lang="en-US" sz="3600" dirty="0" smtClean="0"/>
              <a:t>ctivity, not their identity.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‘Lesbian’ and ‘gay’ are more welcome.</a:t>
            </a:r>
            <a:endParaRPr lang="en-US" sz="3600" dirty="0"/>
          </a:p>
        </p:txBody>
      </p:sp>
      <p:pic>
        <p:nvPicPr>
          <p:cNvPr id="3" name="Picture 2" descr="120px-Male_homosexuality_symbo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686"/>
            <a:ext cx="152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15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ft punk 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4" y="689026"/>
            <a:ext cx="7179485" cy="53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91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Actroid-DE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62" y="361487"/>
            <a:ext cx="4325501" cy="57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41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68" y="652122"/>
            <a:ext cx="82966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Build a game so that if the player</a:t>
            </a:r>
          </a:p>
          <a:p>
            <a:pPr algn="ctr"/>
            <a:r>
              <a:rPr lang="en-US" sz="4000" dirty="0"/>
              <a:t>d</a:t>
            </a:r>
            <a:r>
              <a:rPr lang="en-US" sz="4000" dirty="0" smtClean="0"/>
              <a:t>oesn’t pass as the opposite gender, </a:t>
            </a:r>
          </a:p>
          <a:p>
            <a:pPr algn="ctr"/>
            <a:r>
              <a:rPr lang="en-US" sz="4000" dirty="0"/>
              <a:t>t</a:t>
            </a:r>
            <a:r>
              <a:rPr lang="en-US" sz="4000" dirty="0" smtClean="0"/>
              <a:t>hey get gay bashed.</a:t>
            </a:r>
            <a:endParaRPr lang="en-US" sz="4000" dirty="0"/>
          </a:p>
        </p:txBody>
      </p:sp>
      <p:pic>
        <p:nvPicPr>
          <p:cNvPr id="3" name="Picture 2" descr="200px-Woman_spying_on_male_lov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11" y="2850980"/>
            <a:ext cx="4187960" cy="37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05" y="2076491"/>
            <a:ext cx="85618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The word ‘queer’ has been reclaimed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s a positive term to describe a</a:t>
            </a:r>
          </a:p>
          <a:p>
            <a:pPr algn="ctr"/>
            <a:r>
              <a:rPr lang="en-US" sz="4000" dirty="0"/>
              <a:t>w</a:t>
            </a:r>
            <a:r>
              <a:rPr lang="en-US" sz="4000" dirty="0" smtClean="0"/>
              <a:t>ide range of behaviors, attitudes 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nd identities.  It’s positivity lies in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n umbrella effect that questions </a:t>
            </a:r>
          </a:p>
          <a:p>
            <a:pPr algn="ctr"/>
            <a:r>
              <a:rPr lang="en-US" sz="4000" dirty="0"/>
              <a:t>n</a:t>
            </a:r>
            <a:r>
              <a:rPr lang="en-US" sz="4000" dirty="0" smtClean="0"/>
              <a:t>otions of </a:t>
            </a:r>
            <a:r>
              <a:rPr lang="en-US" sz="4000" dirty="0" err="1" smtClean="0"/>
              <a:t>heteronormativity</a:t>
            </a:r>
            <a:r>
              <a:rPr lang="en-US" sz="4000" dirty="0" smtClean="0"/>
              <a:t> and</a:t>
            </a:r>
          </a:p>
          <a:p>
            <a:pPr algn="ctr"/>
            <a:r>
              <a:rPr lang="en-US" sz="4000" dirty="0"/>
              <a:t>s</a:t>
            </a:r>
            <a:r>
              <a:rPr lang="en-US" sz="4000" dirty="0" smtClean="0"/>
              <a:t>traightness/narrowness.</a:t>
            </a:r>
          </a:p>
        </p:txBody>
      </p:sp>
      <p:pic>
        <p:nvPicPr>
          <p:cNvPr id="3" name="Picture 2" descr="190px-Rainbow_flag_and_blue_sk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19" y="178598"/>
            <a:ext cx="2861902" cy="18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68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radical models of gender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192" y="2222786"/>
            <a:ext cx="83614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Judith Butler (UC Berkeley)</a:t>
            </a:r>
          </a:p>
          <a:p>
            <a:endParaRPr lang="en-US" sz="4000" dirty="0"/>
          </a:p>
          <a:p>
            <a:r>
              <a:rPr lang="en-US" sz="4000" dirty="0" smtClean="0"/>
              <a:t>Katherine </a:t>
            </a:r>
            <a:r>
              <a:rPr lang="en-US" sz="4000" dirty="0" err="1" smtClean="0"/>
              <a:t>Hayles</a:t>
            </a:r>
            <a:r>
              <a:rPr lang="en-US" sz="4000" dirty="0" smtClean="0"/>
              <a:t> (Duke University)</a:t>
            </a:r>
          </a:p>
          <a:p>
            <a:endParaRPr lang="en-US" sz="4000" dirty="0"/>
          </a:p>
          <a:p>
            <a:r>
              <a:rPr lang="en-US" sz="4000" dirty="0" smtClean="0"/>
              <a:t>Donna </a:t>
            </a:r>
            <a:r>
              <a:rPr lang="en-US" sz="4000" dirty="0" err="1" smtClean="0"/>
              <a:t>Haraway</a:t>
            </a:r>
            <a:r>
              <a:rPr lang="en-US" sz="4000" dirty="0" smtClean="0"/>
              <a:t> (UC Santa Cruz)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85830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8723" y="-42669"/>
            <a:ext cx="7581901" cy="1653988"/>
          </a:xfrm>
        </p:spPr>
        <p:txBody>
          <a:bodyPr/>
          <a:lstStyle/>
          <a:p>
            <a:r>
              <a:rPr lang="en-US" dirty="0" smtClean="0"/>
              <a:t>Judith Butler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425" y="1428575"/>
            <a:ext cx="8797551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Queer/feminist/political theorist</a:t>
            </a:r>
          </a:p>
          <a:p>
            <a:endParaRPr lang="en-US" sz="2800" dirty="0" smtClean="0"/>
          </a:p>
          <a:p>
            <a:r>
              <a:rPr lang="en-US" sz="2800" dirty="0" smtClean="0"/>
              <a:t>“compulsory heterosexual normativity”</a:t>
            </a:r>
          </a:p>
          <a:p>
            <a:endParaRPr lang="en-US" sz="2800" dirty="0"/>
          </a:p>
          <a:p>
            <a:r>
              <a:rPr lang="en-US" sz="2800" dirty="0" smtClean="0"/>
              <a:t>Gender assignment is a means of sustaining the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ruling political binaries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Emphasis on the vulnerable, unintelligible,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unknowable, </a:t>
            </a:r>
            <a:r>
              <a:rPr lang="en-US" sz="2800" dirty="0" err="1" smtClean="0"/>
              <a:t>unrepresentable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Resistance to normativity takes on the form of ‘body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drift’: queering bodies, ideology, politics, gender</a:t>
            </a:r>
            <a:endParaRPr lang="en-US" sz="2800" dirty="0"/>
          </a:p>
        </p:txBody>
      </p:sp>
      <p:pic>
        <p:nvPicPr>
          <p:cNvPr id="5" name="Picture 4" descr="200px-Gender_Trou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78" y="120128"/>
            <a:ext cx="1878798" cy="30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26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63940"/>
            <a:ext cx="7581901" cy="1653988"/>
          </a:xfrm>
        </p:spPr>
        <p:txBody>
          <a:bodyPr/>
          <a:lstStyle/>
          <a:p>
            <a:r>
              <a:rPr lang="en-US" dirty="0" smtClean="0"/>
              <a:t>Katherine </a:t>
            </a:r>
            <a:r>
              <a:rPr lang="en-US" dirty="0" err="1" smtClean="0"/>
              <a:t>Hayles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129" y="1164133"/>
            <a:ext cx="8666881" cy="569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‘human’ as we know it has been transformed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by the “regime of computation” </a:t>
            </a:r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 body is being remade at the border of materiality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and simulation</a:t>
            </a:r>
          </a:p>
          <a:p>
            <a:endParaRPr lang="en-US" sz="2800" dirty="0"/>
          </a:p>
          <a:p>
            <a:r>
              <a:rPr lang="en-US" sz="2800" dirty="0" smtClean="0"/>
              <a:t>The arrival of the post-human subject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inevitably leads to: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 </a:t>
            </a:r>
            <a:r>
              <a:rPr lang="en-US" sz="2800" dirty="0" err="1" smtClean="0"/>
              <a:t>postgender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-- </a:t>
            </a:r>
            <a:r>
              <a:rPr lang="en-US" sz="2800" dirty="0" err="1" smtClean="0"/>
              <a:t>postsexuality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-- </a:t>
            </a:r>
            <a:r>
              <a:rPr lang="en-US" sz="2800" dirty="0" err="1" smtClean="0"/>
              <a:t>postidentity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-- </a:t>
            </a:r>
            <a:r>
              <a:rPr lang="en-US" sz="2800" dirty="0" err="1" smtClean="0"/>
              <a:t>postconsciousness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 descr="10246484_g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04" y="3689634"/>
            <a:ext cx="2561096" cy="31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3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33" y="-263940"/>
            <a:ext cx="7581901" cy="1653988"/>
          </a:xfrm>
        </p:spPr>
        <p:txBody>
          <a:bodyPr/>
          <a:lstStyle/>
          <a:p>
            <a:r>
              <a:rPr lang="en-US" dirty="0" err="1" smtClean="0"/>
              <a:t>Hayles</a:t>
            </a:r>
            <a:r>
              <a:rPr lang="en-US" dirty="0" smtClean="0"/>
              <a:t>, continued: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38" y="1098309"/>
            <a:ext cx="871003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“Rejecting the perspective of technological </a:t>
            </a:r>
          </a:p>
          <a:p>
            <a:r>
              <a:rPr lang="en-US" sz="3200" dirty="0">
                <a:latin typeface="Baskerville"/>
                <a:cs typeface="Baskerville"/>
              </a:rPr>
              <a:t>d</a:t>
            </a:r>
            <a:r>
              <a:rPr lang="en-US" sz="3200" dirty="0" smtClean="0">
                <a:latin typeface="Baskerville"/>
                <a:cs typeface="Baskerville"/>
              </a:rPr>
              <a:t>eterminism as much as the celebration of</a:t>
            </a:r>
          </a:p>
          <a:p>
            <a:r>
              <a:rPr lang="en-US" sz="3200" dirty="0">
                <a:latin typeface="Baskerville"/>
                <a:cs typeface="Baskerville"/>
              </a:rPr>
              <a:t>t</a:t>
            </a:r>
            <a:r>
              <a:rPr lang="en-US" sz="3200" dirty="0" smtClean="0">
                <a:latin typeface="Baskerville"/>
                <a:cs typeface="Baskerville"/>
              </a:rPr>
              <a:t>echnology as a (religious) singularity, </a:t>
            </a:r>
            <a:r>
              <a:rPr lang="en-US" sz="3200" dirty="0" err="1" smtClean="0">
                <a:latin typeface="Baskerville"/>
                <a:cs typeface="Baskerville"/>
              </a:rPr>
              <a:t>Hayles</a:t>
            </a:r>
            <a:r>
              <a:rPr lang="en-US" sz="3200" dirty="0" smtClean="0">
                <a:latin typeface="Baskerville"/>
                <a:cs typeface="Baskerville"/>
              </a:rPr>
              <a:t>’</a:t>
            </a:r>
          </a:p>
          <a:p>
            <a:r>
              <a:rPr lang="en-US" sz="3200" dirty="0">
                <a:latin typeface="Baskerville"/>
                <a:cs typeface="Baskerville"/>
              </a:rPr>
              <a:t>c</a:t>
            </a:r>
            <a:r>
              <a:rPr lang="en-US" sz="3200" dirty="0" smtClean="0">
                <a:latin typeface="Baskerville"/>
                <a:cs typeface="Baskerville"/>
              </a:rPr>
              <a:t>ultural achievement lies in suggesting a </a:t>
            </a:r>
          </a:p>
          <a:p>
            <a:r>
              <a:rPr lang="en-US" sz="3200" dirty="0">
                <a:latin typeface="Baskerville"/>
                <a:cs typeface="Baskerville"/>
              </a:rPr>
              <a:t>c</a:t>
            </a:r>
            <a:r>
              <a:rPr lang="en-US" sz="3200" dirty="0" smtClean="0">
                <a:latin typeface="Baskerville"/>
                <a:cs typeface="Baskerville"/>
              </a:rPr>
              <a:t>ritical perspective on technology, in which</a:t>
            </a:r>
          </a:p>
          <a:p>
            <a:r>
              <a:rPr lang="en-US" sz="3200" dirty="0">
                <a:latin typeface="Baskerville"/>
                <a:cs typeface="Baskerville"/>
              </a:rPr>
              <a:t>t</a:t>
            </a:r>
            <a:r>
              <a:rPr lang="en-US" sz="3200" dirty="0" smtClean="0">
                <a:latin typeface="Baskerville"/>
                <a:cs typeface="Baskerville"/>
              </a:rPr>
              <a:t>he human species limits itself to that of a</a:t>
            </a:r>
          </a:p>
          <a:p>
            <a:r>
              <a:rPr lang="en-US" sz="3200" dirty="0" smtClean="0">
                <a:latin typeface="Baskerville"/>
                <a:cs typeface="Baskerville"/>
              </a:rPr>
              <a:t>“co-evolving” partner in the relationship, and, </a:t>
            </a:r>
          </a:p>
          <a:p>
            <a:r>
              <a:rPr lang="en-US" sz="3200" dirty="0" smtClean="0">
                <a:latin typeface="Baskerville"/>
                <a:cs typeface="Baskerville"/>
              </a:rPr>
              <a:t>against the technical will to disembodiment</a:t>
            </a:r>
          </a:p>
          <a:p>
            <a:r>
              <a:rPr lang="en-US" sz="3200" dirty="0">
                <a:latin typeface="Baskerville"/>
                <a:cs typeface="Baskerville"/>
              </a:rPr>
              <a:t>a</a:t>
            </a:r>
            <a:r>
              <a:rPr lang="en-US" sz="3200" dirty="0" smtClean="0">
                <a:latin typeface="Baskerville"/>
                <a:cs typeface="Baskerville"/>
              </a:rPr>
              <a:t>nd immateriality, that human subjectivity</a:t>
            </a:r>
          </a:p>
          <a:p>
            <a:r>
              <a:rPr lang="en-US" sz="3200" dirty="0">
                <a:latin typeface="Baskerville"/>
                <a:cs typeface="Baskerville"/>
              </a:rPr>
              <a:t>r</a:t>
            </a:r>
            <a:r>
              <a:rPr lang="en-US" sz="3200" dirty="0" smtClean="0">
                <a:latin typeface="Baskerville"/>
                <a:cs typeface="Baskerville"/>
              </a:rPr>
              <a:t>ecover the possibility of embodied consciousness.”</a:t>
            </a:r>
          </a:p>
          <a:p>
            <a:r>
              <a:rPr lang="en-US" sz="3200" dirty="0">
                <a:latin typeface="Baskerville"/>
                <a:cs typeface="Baskerville"/>
              </a:rPr>
              <a:t>	</a:t>
            </a:r>
            <a:r>
              <a:rPr lang="en-US" sz="3200" dirty="0" smtClean="0">
                <a:latin typeface="Baskerville"/>
                <a:cs typeface="Baskerville"/>
              </a:rPr>
              <a:t>				-- A. </a:t>
            </a:r>
            <a:r>
              <a:rPr lang="en-US" sz="3200" dirty="0" err="1" smtClean="0">
                <a:latin typeface="Baskerville"/>
                <a:cs typeface="Baskerville"/>
              </a:rPr>
              <a:t>Kroker</a:t>
            </a:r>
            <a:endParaRPr lang="en-US" sz="3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1762086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mbo-walk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2" y="919947"/>
            <a:ext cx="8612540" cy="43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220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23094"/>
            <a:ext cx="7581901" cy="1653988"/>
          </a:xfrm>
        </p:spPr>
        <p:txBody>
          <a:bodyPr/>
          <a:lstStyle/>
          <a:p>
            <a:r>
              <a:rPr lang="en-US" dirty="0" smtClean="0"/>
              <a:t>Donna </a:t>
            </a:r>
            <a:r>
              <a:rPr lang="en-US" dirty="0" err="1" smtClean="0"/>
              <a:t>Haraway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767" y="975361"/>
            <a:ext cx="8289449" cy="569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Early work included “The Cyborg Manifesto”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 ways to rethink gender through the mixing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of machine and body</a:t>
            </a:r>
          </a:p>
          <a:p>
            <a:endParaRPr lang="en-US" sz="2800" dirty="0"/>
          </a:p>
          <a:p>
            <a:r>
              <a:rPr lang="en-US" sz="2800" dirty="0" smtClean="0"/>
              <a:t>Butler – contingency / </a:t>
            </a:r>
            <a:r>
              <a:rPr lang="en-US" sz="2800" dirty="0" err="1" smtClean="0"/>
              <a:t>Hayles</a:t>
            </a:r>
            <a:r>
              <a:rPr lang="en-US" sz="2800" dirty="0" smtClean="0"/>
              <a:t> – complexity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Haraway</a:t>
            </a:r>
            <a:r>
              <a:rPr lang="en-US" sz="2800" dirty="0" smtClean="0"/>
              <a:t> – hybridity</a:t>
            </a:r>
          </a:p>
          <a:p>
            <a:endParaRPr lang="en-US" sz="2800" dirty="0"/>
          </a:p>
          <a:p>
            <a:r>
              <a:rPr lang="en-US" sz="2800" dirty="0" smtClean="0"/>
              <a:t>The intersection of humans, plants, animals and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minerals coupled with the complexities of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female bodies </a:t>
            </a:r>
          </a:p>
          <a:p>
            <a:endParaRPr lang="en-US" sz="2800" dirty="0"/>
          </a:p>
          <a:p>
            <a:r>
              <a:rPr lang="en-US" sz="2800" dirty="0" smtClean="0"/>
              <a:t>Humans as ‘companion species’; the intersection,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the knot, the intermediation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763348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-12-12 21.24.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07" y="0"/>
            <a:ext cx="5275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2283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57" y="1761565"/>
            <a:ext cx="80532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presentation is meant as a provocation</a:t>
            </a:r>
          </a:p>
          <a:p>
            <a:endParaRPr lang="en-US" sz="3200" dirty="0"/>
          </a:p>
          <a:p>
            <a:r>
              <a:rPr lang="en-US" sz="3200" dirty="0" smtClean="0"/>
              <a:t>Image, text, concept, extension </a:t>
            </a:r>
          </a:p>
          <a:p>
            <a:endParaRPr lang="en-US" sz="3200" dirty="0"/>
          </a:p>
          <a:p>
            <a:r>
              <a:rPr lang="en-US" sz="3200" dirty="0" smtClean="0"/>
              <a:t>Some traditional explication, but I will also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show images/text and leave time for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contemplation – read/against them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0865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47" y="308899"/>
            <a:ext cx="9144002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“The perfection of the full defended, “victorious” </a:t>
            </a:r>
          </a:p>
          <a:p>
            <a:r>
              <a:rPr lang="en-US" sz="3200" dirty="0" smtClean="0"/>
              <a:t>self is a chilling fantasy, linking </a:t>
            </a:r>
            <a:r>
              <a:rPr lang="en-US" sz="3200" dirty="0" err="1" smtClean="0"/>
              <a:t>phagocytotic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amoeba and moon-voyaging man cannibalizing </a:t>
            </a:r>
          </a:p>
          <a:p>
            <a:r>
              <a:rPr lang="en-US" sz="3200" dirty="0" smtClean="0"/>
              <a:t>the earth in an evolutionary teleology of </a:t>
            </a:r>
          </a:p>
          <a:p>
            <a:r>
              <a:rPr lang="en-US" sz="3200" dirty="0" smtClean="0"/>
              <a:t>post-apocalypse extra-</a:t>
            </a:r>
            <a:r>
              <a:rPr lang="en-US" sz="3200" dirty="0" err="1" smtClean="0"/>
              <a:t>terrestrialism</a:t>
            </a:r>
            <a:r>
              <a:rPr lang="en-US" sz="3200" dirty="0" smtClean="0"/>
              <a:t>.  It is a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hilling fantasy, whether located </a:t>
            </a:r>
          </a:p>
          <a:p>
            <a:r>
              <a:rPr lang="en-US" sz="3200" dirty="0" smtClean="0"/>
              <a:t>in the abstract space of national </a:t>
            </a:r>
          </a:p>
          <a:p>
            <a:r>
              <a:rPr lang="en-US" sz="3200" dirty="0" smtClean="0"/>
              <a:t>discourse, or in the equally </a:t>
            </a:r>
          </a:p>
          <a:p>
            <a:r>
              <a:rPr lang="en-US" sz="3200" dirty="0" smtClean="0"/>
              <a:t>abstract spaces of our interior </a:t>
            </a:r>
          </a:p>
          <a:p>
            <a:r>
              <a:rPr lang="en-US" sz="3200" dirty="0" smtClean="0"/>
              <a:t>bodies.”</a:t>
            </a:r>
          </a:p>
          <a:p>
            <a:r>
              <a:rPr lang="en-US" sz="3200" dirty="0" smtClean="0"/>
              <a:t>      - </a:t>
            </a:r>
            <a:r>
              <a:rPr lang="en-US" sz="2000" dirty="0" smtClean="0"/>
              <a:t>D. </a:t>
            </a:r>
            <a:r>
              <a:rPr lang="en-US" sz="2000" dirty="0" err="1" smtClean="0"/>
              <a:t>Haraway</a:t>
            </a:r>
            <a:r>
              <a:rPr lang="en-US" sz="2000" dirty="0" smtClean="0"/>
              <a:t>;</a:t>
            </a:r>
            <a:r>
              <a:rPr lang="en-US" sz="3200" dirty="0" smtClean="0"/>
              <a:t> </a:t>
            </a:r>
            <a:r>
              <a:rPr lang="en-US" sz="2000" i="1" dirty="0" smtClean="0"/>
              <a:t>Simians, Cyborgs and Women: 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The Reinvention of Nature</a:t>
            </a:r>
            <a:endParaRPr lang="en-US" sz="3200" dirty="0" smtClean="0"/>
          </a:p>
        </p:txBody>
      </p:sp>
      <p:pic>
        <p:nvPicPr>
          <p:cNvPr id="3" name="Picture 2" descr="220px-Marka_Sputni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94" y="3170911"/>
            <a:ext cx="2982205" cy="36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6232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0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8274" cy="3355171"/>
          </a:xfrm>
          <a:prstGeom prst="rect">
            <a:avLst/>
          </a:prstGeom>
        </p:spPr>
      </p:pic>
      <p:pic>
        <p:nvPicPr>
          <p:cNvPr id="3" name="Picture 2" descr="participants-test-their-skills-on-the-virtual-battelfield-at-the-virtual-army-experi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171"/>
            <a:ext cx="5260828" cy="3502829"/>
          </a:xfrm>
          <a:prstGeom prst="rect">
            <a:avLst/>
          </a:prstGeom>
        </p:spPr>
      </p:pic>
      <p:pic>
        <p:nvPicPr>
          <p:cNvPr id="4" name="Picture 3" descr="250px-SGT_Tommy_Rieman_talks_to_a_group_inside_the_VA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3" y="-1"/>
            <a:ext cx="4057667" cy="2694291"/>
          </a:xfrm>
          <a:prstGeom prst="rect">
            <a:avLst/>
          </a:prstGeom>
        </p:spPr>
      </p:pic>
      <p:pic>
        <p:nvPicPr>
          <p:cNvPr id="5" name="Picture 4" descr="participants-wait-in-line-for-the-virtual-army-experien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16" y="3729532"/>
            <a:ext cx="4698583" cy="3128468"/>
          </a:xfrm>
          <a:prstGeom prst="rect">
            <a:avLst/>
          </a:prstGeom>
        </p:spPr>
      </p:pic>
      <p:pic>
        <p:nvPicPr>
          <p:cNvPr id="6" name="Picture 5" descr="220px-America's_Army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35" y="1813390"/>
            <a:ext cx="2932159" cy="2785782"/>
          </a:xfrm>
          <a:prstGeom prst="rect">
            <a:avLst/>
          </a:prstGeom>
        </p:spPr>
      </p:pic>
      <p:pic>
        <p:nvPicPr>
          <p:cNvPr id="7" name="Picture 6" descr="image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94" y="2502651"/>
            <a:ext cx="2951106" cy="16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812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29" y="308900"/>
            <a:ext cx="9043261" cy="7109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U.S. Department of Defense </a:t>
            </a:r>
            <a:r>
              <a:rPr lang="en-US" sz="4000" b="1" i="1" dirty="0" smtClean="0"/>
              <a:t>estimates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hat 26,000 sexual assaults </a:t>
            </a:r>
            <a:r>
              <a:rPr lang="en-US" sz="3200" dirty="0" err="1" smtClean="0"/>
              <a:t>occured</a:t>
            </a:r>
            <a:r>
              <a:rPr lang="en-US" sz="3200" dirty="0" smtClean="0"/>
              <a:t> in the 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ilitary in 2012</a:t>
            </a:r>
          </a:p>
          <a:p>
            <a:endParaRPr lang="en-US" sz="3200" dirty="0"/>
          </a:p>
          <a:p>
            <a:r>
              <a:rPr lang="en-US" sz="3200" dirty="0" smtClean="0"/>
              <a:t>These are overwhelmingly perpetrated by men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gainst women</a:t>
            </a:r>
          </a:p>
          <a:p>
            <a:endParaRPr lang="en-US" sz="3200" dirty="0"/>
          </a:p>
          <a:p>
            <a:r>
              <a:rPr lang="en-US" sz="3200" dirty="0" smtClean="0"/>
              <a:t>In 2012, only 1,108 have filed for an investigation </a:t>
            </a:r>
          </a:p>
          <a:p>
            <a:endParaRPr lang="en-US" sz="3200" dirty="0"/>
          </a:p>
          <a:p>
            <a:r>
              <a:rPr lang="en-US" sz="3200" dirty="0" smtClean="0"/>
              <a:t>575 of those cases were processed</a:t>
            </a:r>
          </a:p>
          <a:p>
            <a:endParaRPr lang="en-US" sz="3200" dirty="0"/>
          </a:p>
          <a:p>
            <a:r>
              <a:rPr lang="en-US" sz="3200" dirty="0" smtClean="0"/>
              <a:t>96 went to court-martial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65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534" y="1750431"/>
            <a:ext cx="75256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The more deluded and insecure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 person is, the more likely they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re to see patterns where none</a:t>
            </a:r>
          </a:p>
          <a:p>
            <a:pPr algn="ctr"/>
            <a:r>
              <a:rPr lang="en-US" sz="4000" dirty="0"/>
              <a:t>e</a:t>
            </a:r>
            <a:r>
              <a:rPr lang="en-US" sz="4000" dirty="0" smtClean="0"/>
              <a:t>xist.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25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px-Clovis_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35" y="237924"/>
            <a:ext cx="4392109" cy="6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296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07" y="308900"/>
            <a:ext cx="8847344" cy="6278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      “</a:t>
            </a:r>
            <a:r>
              <a:rPr lang="en-US" sz="2400" dirty="0">
                <a:solidFill>
                  <a:prstClr val="white"/>
                </a:solidFill>
              </a:rPr>
              <a:t>In “The Cyborg Manifesto,” I tried to write a surrogacy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agreement</a:t>
            </a:r>
            <a:r>
              <a:rPr lang="en-US" sz="2400" dirty="0">
                <a:solidFill>
                  <a:prstClr val="white"/>
                </a:solidFill>
              </a:rPr>
              <a:t>, a trope, a figure for living within and honoring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the </a:t>
            </a:r>
            <a:r>
              <a:rPr lang="en-US" sz="2400" dirty="0">
                <a:solidFill>
                  <a:prstClr val="white"/>
                </a:solidFill>
              </a:rPr>
              <a:t>skills and practices of contemporary </a:t>
            </a:r>
            <a:r>
              <a:rPr lang="en-US" sz="2400" dirty="0" err="1" smtClean="0">
                <a:solidFill>
                  <a:prstClr val="white"/>
                </a:solidFill>
              </a:rPr>
              <a:t>technoculture</a:t>
            </a: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w</a:t>
            </a:r>
            <a:r>
              <a:rPr lang="en-US" sz="2400" dirty="0" smtClean="0">
                <a:solidFill>
                  <a:prstClr val="white"/>
                </a:solidFill>
              </a:rPr>
              <a:t>ithout </a:t>
            </a:r>
            <a:r>
              <a:rPr lang="en-US" sz="2400" dirty="0">
                <a:solidFill>
                  <a:prstClr val="white"/>
                </a:solidFill>
              </a:rPr>
              <a:t>losing touch with the permanent war apparatus of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the </a:t>
            </a:r>
            <a:r>
              <a:rPr lang="en-US" sz="2400" dirty="0">
                <a:solidFill>
                  <a:prstClr val="white"/>
                </a:solidFill>
              </a:rPr>
              <a:t>non-optional, post-nuclear world and its </a:t>
            </a:r>
            <a:r>
              <a:rPr lang="en-US" sz="2400" dirty="0" err="1">
                <a:solidFill>
                  <a:prstClr val="white"/>
                </a:solidFill>
              </a:rPr>
              <a:t>transcedent</a:t>
            </a:r>
            <a:r>
              <a:rPr lang="en-US" sz="2400" dirty="0">
                <a:solidFill>
                  <a:prstClr val="white"/>
                </a:solidFill>
              </a:rPr>
              <a:t>,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very </a:t>
            </a:r>
            <a:r>
              <a:rPr lang="en-US" sz="2400" dirty="0">
                <a:solidFill>
                  <a:prstClr val="white"/>
                </a:solidFill>
              </a:rPr>
              <a:t>materialist lies.  Cyborgs can be figures for living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within contradictions</a:t>
            </a:r>
            <a:r>
              <a:rPr lang="en-US" sz="2400" dirty="0">
                <a:solidFill>
                  <a:prstClr val="white"/>
                </a:solidFill>
              </a:rPr>
              <a:t>, attentive to the </a:t>
            </a:r>
            <a:r>
              <a:rPr lang="en-US" sz="2400" dirty="0" err="1">
                <a:solidFill>
                  <a:prstClr val="white"/>
                </a:solidFill>
              </a:rPr>
              <a:t>naturecultures</a:t>
            </a:r>
            <a:r>
              <a:rPr lang="en-US" sz="2400" dirty="0">
                <a:solidFill>
                  <a:prstClr val="white"/>
                </a:solidFill>
              </a:rPr>
              <a:t> of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mundane </a:t>
            </a:r>
            <a:r>
              <a:rPr lang="en-US" sz="2400" dirty="0">
                <a:solidFill>
                  <a:prstClr val="white"/>
                </a:solidFill>
              </a:rPr>
              <a:t>practices, attentive to the dire myths of self-birthing,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embracing </a:t>
            </a:r>
            <a:r>
              <a:rPr lang="en-US" sz="2400" dirty="0">
                <a:solidFill>
                  <a:prstClr val="white"/>
                </a:solidFill>
              </a:rPr>
              <a:t>mortality as the condition for life, and alert to the 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emergent </a:t>
            </a:r>
            <a:r>
              <a:rPr lang="en-US" sz="2400" dirty="0">
                <a:solidFill>
                  <a:prstClr val="white"/>
                </a:solidFill>
              </a:rPr>
              <a:t>historical </a:t>
            </a:r>
            <a:r>
              <a:rPr lang="en-US" sz="2400" dirty="0" err="1">
                <a:solidFill>
                  <a:prstClr val="white"/>
                </a:solidFill>
              </a:rPr>
              <a:t>hybridities</a:t>
            </a:r>
            <a:r>
              <a:rPr lang="en-US" sz="2400" dirty="0">
                <a:solidFill>
                  <a:prstClr val="white"/>
                </a:solidFill>
              </a:rPr>
              <a:t> actually populating the world at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all </a:t>
            </a:r>
            <a:r>
              <a:rPr lang="en-US" sz="2400" dirty="0">
                <a:solidFill>
                  <a:prstClr val="white"/>
                </a:solidFill>
              </a:rPr>
              <a:t>its contingent scales</a:t>
            </a:r>
            <a:r>
              <a:rPr lang="en-US" sz="2400" dirty="0" smtClean="0">
                <a:solidFill>
                  <a:prstClr val="white"/>
                </a:solidFill>
              </a:rPr>
              <a:t>.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     However, cyborg figurations hardly exhaust the tropic work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r</a:t>
            </a:r>
            <a:r>
              <a:rPr lang="en-US" sz="2400" dirty="0" smtClean="0">
                <a:solidFill>
                  <a:prstClr val="white"/>
                </a:solidFill>
              </a:rPr>
              <a:t>equired for ontological choreography in </a:t>
            </a:r>
            <a:r>
              <a:rPr lang="en-US" sz="2400" dirty="0" err="1" smtClean="0">
                <a:solidFill>
                  <a:prstClr val="white"/>
                </a:solidFill>
              </a:rPr>
              <a:t>technoscience</a:t>
            </a:r>
            <a:r>
              <a:rPr lang="en-US" sz="2400" dirty="0" smtClean="0">
                <a:solidFill>
                  <a:prstClr val="white"/>
                </a:solidFill>
              </a:rPr>
              <a:t>. I have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c</a:t>
            </a:r>
            <a:r>
              <a:rPr lang="en-US" sz="2400" dirty="0" smtClean="0">
                <a:solidFill>
                  <a:prstClr val="white"/>
                </a:solidFill>
              </a:rPr>
              <a:t>ome to see cyborgs as junior siblings in the much bigger, queer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f</a:t>
            </a:r>
            <a:r>
              <a:rPr lang="en-US" sz="2400" dirty="0" smtClean="0">
                <a:solidFill>
                  <a:prstClr val="white"/>
                </a:solidFill>
              </a:rPr>
              <a:t>amily of companion species, in which reproductive </a:t>
            </a:r>
            <a:r>
              <a:rPr lang="en-US" sz="2400" dirty="0" err="1" smtClean="0">
                <a:solidFill>
                  <a:prstClr val="white"/>
                </a:solidFill>
              </a:rPr>
              <a:t>biotechno</a:t>
            </a:r>
            <a:r>
              <a:rPr lang="en-US" sz="2400" dirty="0" smtClean="0">
                <a:solidFill>
                  <a:prstClr val="white"/>
                </a:solidFill>
              </a:rPr>
              <a:t>-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p</a:t>
            </a:r>
            <a:r>
              <a:rPr lang="en-US" sz="2400" dirty="0" smtClean="0">
                <a:solidFill>
                  <a:prstClr val="white"/>
                </a:solidFill>
              </a:rPr>
              <a:t>olitics are generally a surprise, sometimes a nice surprise.”</a:t>
            </a:r>
            <a:endParaRPr lang="en-US" sz="2400" dirty="0">
              <a:solidFill>
                <a:prstClr val="white"/>
              </a:solidFill>
            </a:endParaRPr>
          </a:p>
          <a:p>
            <a:r>
              <a:rPr lang="en-US" dirty="0" smtClean="0"/>
              <a:t>				</a:t>
            </a:r>
            <a:r>
              <a:rPr lang="en-US" i="1" dirty="0" smtClean="0"/>
              <a:t>The Companion Species Manifesto</a:t>
            </a:r>
            <a:r>
              <a:rPr lang="en-US" dirty="0" smtClean="0"/>
              <a:t>, D. </a:t>
            </a:r>
            <a:r>
              <a:rPr lang="en-US" dirty="0" err="1" smtClean="0"/>
              <a:t>Haraway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9127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9b4456-803d-4ad0-b70f-f60c99bfb13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4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4301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03" y="394705"/>
            <a:ext cx="8474896" cy="6555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“In the same way that performance (and the 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erformance of gender) signifies as a complex field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 interconnected signs and symbols, so too does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nteractive software, within its own representational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ield and within the media matrix that includes it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the machines of capital.  This is perhaps why it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s so important to carefully critique and study this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edium.  Like other digital technologies, interactive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oftware forms a particularly seamless unification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ith other modes of production in support of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ominant ideologies and the forces that seek to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over up and/or exploit the marginalized and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nderrepresented.”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000" dirty="0" smtClean="0"/>
              <a:t>D. Burrill</a:t>
            </a:r>
            <a:r>
              <a:rPr lang="en-US" sz="2800" dirty="0" smtClean="0"/>
              <a:t>, </a:t>
            </a:r>
            <a:r>
              <a:rPr lang="en-US" sz="2000" i="1" dirty="0" smtClean="0"/>
              <a:t>Die </a:t>
            </a:r>
            <a:r>
              <a:rPr lang="en-US" sz="2000" i="1" dirty="0" err="1" smtClean="0"/>
              <a:t>Tryin</a:t>
            </a:r>
            <a:r>
              <a:rPr lang="en-US" sz="2000" dirty="0" smtClean="0"/>
              <a:t>’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4783165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73" y="15376"/>
            <a:ext cx="4462581" cy="68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175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9" y="617800"/>
            <a:ext cx="90272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State sanctioned violence is the </a:t>
            </a:r>
          </a:p>
          <a:p>
            <a:pPr algn="ctr"/>
            <a:r>
              <a:rPr lang="en-US" sz="4000" dirty="0"/>
              <a:t>p</a:t>
            </a:r>
            <a:r>
              <a:rPr lang="en-US" sz="4000" dirty="0" smtClean="0"/>
              <a:t>roduct of a culture where</a:t>
            </a:r>
          </a:p>
          <a:p>
            <a:pPr algn="ctr"/>
            <a:r>
              <a:rPr lang="en-US" sz="4000" dirty="0"/>
              <a:t>d</a:t>
            </a:r>
            <a:r>
              <a:rPr lang="en-US" sz="4000" dirty="0" smtClean="0"/>
              <a:t>omestic violence is normalized</a:t>
            </a:r>
          </a:p>
          <a:p>
            <a:pPr algn="ctr"/>
            <a:r>
              <a:rPr lang="en-US" sz="4000" dirty="0"/>
              <a:t>a</a:t>
            </a:r>
            <a:r>
              <a:rPr lang="en-US" sz="4000" dirty="0" smtClean="0"/>
              <a:t>gainst a backdrop of representational</a:t>
            </a:r>
          </a:p>
          <a:p>
            <a:pPr algn="ctr"/>
            <a:r>
              <a:rPr lang="en-US" sz="4000" dirty="0"/>
              <a:t>v</a:t>
            </a:r>
            <a:r>
              <a:rPr lang="en-US" sz="4000" dirty="0" smtClean="0"/>
              <a:t>iolence.  In overwhelming numbers,</a:t>
            </a:r>
          </a:p>
          <a:p>
            <a:pPr algn="ctr"/>
            <a:r>
              <a:rPr lang="en-US" sz="4000" dirty="0"/>
              <a:t>w</a:t>
            </a:r>
            <a:r>
              <a:rPr lang="en-US" sz="4000" dirty="0" smtClean="0"/>
              <a:t>omen are the victims of domestic</a:t>
            </a:r>
          </a:p>
          <a:p>
            <a:pPr algn="ctr"/>
            <a:r>
              <a:rPr lang="en-US" sz="4000" dirty="0"/>
              <a:t>v</a:t>
            </a:r>
            <a:r>
              <a:rPr lang="en-US" sz="4000" dirty="0" smtClean="0"/>
              <a:t>iolence, and therefore, ideological</a:t>
            </a:r>
          </a:p>
          <a:p>
            <a:pPr algn="ctr"/>
            <a:r>
              <a:rPr lang="en-US" sz="4000" dirty="0"/>
              <a:t>v</a:t>
            </a:r>
            <a:r>
              <a:rPr lang="en-US" sz="4000" dirty="0" smtClean="0"/>
              <a:t>iolence.  But, games are just for fun.</a:t>
            </a:r>
          </a:p>
          <a:p>
            <a:pPr algn="ctr"/>
            <a:r>
              <a:rPr lang="en-US" sz="4000" dirty="0" smtClean="0"/>
              <a:t>Boys will be boys.</a:t>
            </a:r>
          </a:p>
        </p:txBody>
      </p:sp>
    </p:spTree>
    <p:extLst>
      <p:ext uri="{BB962C8B-B14F-4D97-AF65-F5344CB8AC3E}">
        <p14:creationId xmlns:p14="http://schemas.microsoft.com/office/powerpoint/2010/main" val="1372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2780" y="-545410"/>
            <a:ext cx="2950936" cy="2173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 what’s with the title?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Content Placeholder 4" descr="220px-Lethal_weap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4" b="14434"/>
          <a:stretch>
            <a:fillRect/>
          </a:stretch>
        </p:blipFill>
        <p:spPr>
          <a:xfrm>
            <a:off x="4021752" y="321184"/>
            <a:ext cx="4207848" cy="5982139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92780" y="1925929"/>
            <a:ext cx="3362897" cy="4046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Watch Your Ass!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masculinity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violence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play and games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the ‘buddy film’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cinematic appeal of    games/gaming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-- third person </a:t>
            </a:r>
            <a:r>
              <a:rPr lang="en-US" sz="2800" dirty="0" err="1" smtClean="0">
                <a:solidFill>
                  <a:sysClr val="window" lastClr="FFFFFF"/>
                </a:solidFill>
                <a:latin typeface="Arial"/>
              </a:rPr>
              <a:t>homoerotics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8600"/>
              </a:buClr>
              <a:buSzTx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864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0" y="773548"/>
            <a:ext cx="8765591" cy="6278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structure and haptic architecture </a:t>
            </a:r>
            <a:r>
              <a:rPr lang="en-US" sz="2400" dirty="0"/>
              <a:t>emphasizes and </a:t>
            </a:r>
            <a:endParaRPr lang="en-US" sz="2400" dirty="0" smtClean="0"/>
          </a:p>
          <a:p>
            <a:r>
              <a:rPr lang="en-US" sz="2400" dirty="0" smtClean="0"/>
              <a:t>interpolates certain </a:t>
            </a:r>
            <a:r>
              <a:rPr lang="en-US" sz="2400" dirty="0"/>
              <a:t>behaviors in the player </a:t>
            </a:r>
            <a:r>
              <a:rPr lang="en-US" sz="2400" dirty="0" smtClean="0"/>
              <a:t>-- </a:t>
            </a:r>
            <a:r>
              <a:rPr lang="en-US" sz="2400" dirty="0"/>
              <a:t>these mimic 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ubject formation </a:t>
            </a:r>
            <a:r>
              <a:rPr lang="en-US" sz="2400" dirty="0"/>
              <a:t>within the </a:t>
            </a:r>
            <a:r>
              <a:rPr lang="en-US" sz="2400" dirty="0" smtClean="0"/>
              <a:t>cycles </a:t>
            </a:r>
            <a:r>
              <a:rPr lang="en-US" sz="2400" dirty="0"/>
              <a:t>of media signification, </a:t>
            </a:r>
            <a:endParaRPr lang="en-US" sz="2400" dirty="0" smtClean="0"/>
          </a:p>
          <a:p>
            <a:r>
              <a:rPr lang="en-US" sz="2400" dirty="0" smtClean="0"/>
              <a:t>commodity capitalism </a:t>
            </a:r>
            <a:r>
              <a:rPr lang="en-US" sz="2400" dirty="0"/>
              <a:t>and postmodern </a:t>
            </a:r>
            <a:r>
              <a:rPr lang="en-US" sz="2400" dirty="0" smtClean="0"/>
              <a:t>culture</a:t>
            </a:r>
          </a:p>
          <a:p>
            <a:endParaRPr lang="en-US" sz="2400" dirty="0"/>
          </a:p>
          <a:p>
            <a:r>
              <a:rPr lang="en-US" sz="2400" dirty="0" smtClean="0"/>
              <a:t>-- games are an ideological machine that manufactures an ideal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subject position – the transcendent male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-- </a:t>
            </a:r>
            <a:r>
              <a:rPr lang="en-US" sz="2400" dirty="0" smtClean="0"/>
              <a:t>this </a:t>
            </a:r>
            <a:r>
              <a:rPr lang="en-US" sz="2400" dirty="0"/>
              <a:t>reflects </a:t>
            </a:r>
            <a:r>
              <a:rPr lang="en-US" sz="2400" dirty="0" err="1"/>
              <a:t>heteronormativity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-- </a:t>
            </a:r>
            <a:r>
              <a:rPr lang="en-US" sz="2400" dirty="0" smtClean="0"/>
              <a:t>this is an implied rejection </a:t>
            </a:r>
            <a:r>
              <a:rPr lang="en-US" sz="2400" dirty="0"/>
              <a:t>other forms of masculinity and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sexuality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smtClean="0"/>
              <a:t>- </a:t>
            </a:r>
            <a:r>
              <a:rPr lang="en-US" sz="2400" dirty="0"/>
              <a:t>this situation is inherently </a:t>
            </a:r>
            <a:r>
              <a:rPr lang="en-US" sz="2400" dirty="0" err="1" smtClean="0"/>
              <a:t>performative</a:t>
            </a:r>
            <a:r>
              <a:rPr lang="en-US" sz="2400" dirty="0" smtClean="0"/>
              <a:t> and self-reflexive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-- </a:t>
            </a:r>
            <a:r>
              <a:rPr lang="en-US" sz="2400" dirty="0" smtClean="0"/>
              <a:t>the </a:t>
            </a:r>
            <a:r>
              <a:rPr lang="en-US" sz="2400" dirty="0" err="1" smtClean="0"/>
              <a:t>positionality</a:t>
            </a:r>
            <a:r>
              <a:rPr lang="en-US" sz="2400" dirty="0" smtClean="0"/>
              <a:t> </a:t>
            </a:r>
            <a:r>
              <a:rPr lang="en-US" sz="2400" dirty="0"/>
              <a:t>is inherently </a:t>
            </a:r>
            <a:r>
              <a:rPr lang="en-US" sz="2400" dirty="0" smtClean="0"/>
              <a:t>dominating and subjugating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7402" y="188772"/>
            <a:ext cx="3466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Central assertion: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49331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2174"/>
            <a:ext cx="8768321" cy="1653988"/>
          </a:xfrm>
        </p:spPr>
        <p:txBody>
          <a:bodyPr/>
          <a:lstStyle/>
          <a:p>
            <a:r>
              <a:rPr lang="en-US" dirty="0" smtClean="0"/>
              <a:t>Open source metaphor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667" y="1137364"/>
            <a:ext cx="8612654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Tonality vs. atonality</a:t>
            </a:r>
          </a:p>
          <a:p>
            <a:endParaRPr lang="en-US" sz="3200" dirty="0"/>
          </a:p>
          <a:p>
            <a:r>
              <a:rPr lang="en-US" sz="3200" dirty="0"/>
              <a:t>In functional tonality, each triad has a </a:t>
            </a:r>
            <a:r>
              <a:rPr lang="en-US" sz="3200" dirty="0" smtClean="0"/>
              <a:t>tonal </a:t>
            </a:r>
          </a:p>
          <a:p>
            <a:r>
              <a:rPr lang="en-US" sz="3200" dirty="0" smtClean="0"/>
              <a:t>function </a:t>
            </a:r>
            <a:r>
              <a:rPr lang="en-US" sz="3200" dirty="0"/>
              <a:t>in relation to the tonic </a:t>
            </a:r>
            <a:r>
              <a:rPr lang="en-US" sz="3200" dirty="0" smtClean="0"/>
              <a:t>triad</a:t>
            </a:r>
            <a:r>
              <a:rPr lang="en-US" sz="3200" dirty="0"/>
              <a:t>, and with </a:t>
            </a:r>
            <a:endParaRPr lang="en-US" sz="3200" dirty="0" smtClean="0"/>
          </a:p>
          <a:p>
            <a:r>
              <a:rPr lang="en-US" sz="3200" dirty="0" smtClean="0"/>
              <a:t>other </a:t>
            </a:r>
            <a:r>
              <a:rPr lang="en-US" sz="3200" dirty="0"/>
              <a:t>triads in the </a:t>
            </a:r>
            <a:r>
              <a:rPr lang="en-US" sz="3200" dirty="0" smtClean="0"/>
              <a:t>key</a:t>
            </a:r>
          </a:p>
          <a:p>
            <a:endParaRPr lang="en-US" sz="3200" dirty="0"/>
          </a:p>
          <a:p>
            <a:r>
              <a:rPr lang="en-US" sz="3200" dirty="0" smtClean="0"/>
              <a:t>Femaleness, queerness,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maleness</a:t>
            </a:r>
          </a:p>
          <a:p>
            <a:endParaRPr lang="en-US" sz="3200" dirty="0"/>
          </a:p>
          <a:p>
            <a:r>
              <a:rPr lang="en-US" sz="3200" dirty="0" smtClean="0"/>
              <a:t>Dissonance and consonance</a:t>
            </a:r>
            <a:endParaRPr lang="en-US" sz="3200" dirty="0"/>
          </a:p>
        </p:txBody>
      </p:sp>
      <p:pic>
        <p:nvPicPr>
          <p:cNvPr id="4" name="Picture 3" descr="220px-IV-V-I_in_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26" y="3569081"/>
            <a:ext cx="3565774" cy="22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56" y="171611"/>
            <a:ext cx="9239353" cy="6555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“This is how it should be done.  Lodge yourself on a</a:t>
            </a:r>
          </a:p>
          <a:p>
            <a:r>
              <a:rPr lang="en-US" sz="3600" b="1" dirty="0" smtClean="0"/>
              <a:t>stratum</a:t>
            </a:r>
            <a:r>
              <a:rPr lang="en-US" sz="2800" dirty="0" smtClean="0"/>
              <a:t>, experiment with the opportunities it offers,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ind an advantageous place on it, find potential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ovements of </a:t>
            </a:r>
            <a:r>
              <a:rPr lang="en-US" sz="3200" b="1" dirty="0" err="1" smtClean="0">
                <a:latin typeface="Apple Casual"/>
                <a:cs typeface="Apple Casual"/>
              </a:rPr>
              <a:t>deterritorialization</a:t>
            </a:r>
            <a:r>
              <a:rPr lang="en-US" sz="2800" dirty="0" smtClean="0"/>
              <a:t>, possible lines of</a:t>
            </a:r>
          </a:p>
          <a:p>
            <a:r>
              <a:rPr lang="en-US" sz="2800" b="1" dirty="0">
                <a:latin typeface="Arial Black"/>
                <a:cs typeface="Arial Black"/>
              </a:rPr>
              <a:t>f</a:t>
            </a:r>
            <a:r>
              <a:rPr lang="en-US" sz="2800" b="1" dirty="0" smtClean="0">
                <a:latin typeface="Arial Black"/>
                <a:cs typeface="Arial Black"/>
              </a:rPr>
              <a:t>light</a:t>
            </a:r>
            <a:r>
              <a:rPr lang="en-US" sz="2800" dirty="0" smtClean="0"/>
              <a:t>, experience them, produce flow conjunctions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ere and there, </a:t>
            </a:r>
            <a:r>
              <a:rPr lang="en-US" sz="4000" b="1" dirty="0" smtClean="0">
                <a:latin typeface="Calibri"/>
                <a:cs typeface="Calibri"/>
              </a:rPr>
              <a:t>try</a:t>
            </a:r>
            <a:r>
              <a:rPr lang="en-US" sz="2800" dirty="0" smtClean="0"/>
              <a:t> out continua of intensities segment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y segment, have a small plot of new land at all times.</a:t>
            </a:r>
          </a:p>
          <a:p>
            <a:r>
              <a:rPr lang="en-US" sz="2800" dirty="0" smtClean="0"/>
              <a:t>It is through a </a:t>
            </a:r>
            <a:r>
              <a:rPr lang="en-US" sz="3600" b="1" dirty="0" smtClean="0"/>
              <a:t>meticulous relation </a:t>
            </a:r>
            <a:r>
              <a:rPr lang="en-US" sz="2800" dirty="0" smtClean="0"/>
              <a:t>with the strata </a:t>
            </a:r>
          </a:p>
          <a:p>
            <a:r>
              <a:rPr lang="en-US" sz="2800" dirty="0" smtClean="0"/>
              <a:t>That one succeeds in freeing lines of flight, causing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onjugated flows to pass and escape and bringing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orth continuous intensities for a      </a:t>
            </a:r>
            <a:r>
              <a:rPr lang="en-US" sz="3600" dirty="0" smtClean="0"/>
              <a:t>BODY </a:t>
            </a:r>
          </a:p>
          <a:p>
            <a:r>
              <a:rPr lang="en-US" sz="3600" dirty="0" smtClean="0"/>
              <a:t>	WITHOUT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ORGANS.”          </a:t>
            </a:r>
            <a:r>
              <a:rPr lang="en-US" sz="2000" dirty="0" err="1" smtClean="0"/>
              <a:t>Deleuze</a:t>
            </a:r>
            <a:r>
              <a:rPr lang="en-US" sz="2000" dirty="0" smtClean="0"/>
              <a:t> and </a:t>
            </a:r>
            <a:r>
              <a:rPr lang="en-US" sz="2000" dirty="0" err="1" smtClean="0"/>
              <a:t>Guattari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9458687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px-HONDA_ASI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79" y="245578"/>
            <a:ext cx="4611693" cy="61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21931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086" y="1499538"/>
            <a:ext cx="828653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Read:  </a:t>
            </a:r>
            <a:r>
              <a:rPr lang="en-US" sz="5400" i="1" dirty="0" smtClean="0"/>
              <a:t>Games of Empire: </a:t>
            </a:r>
          </a:p>
          <a:p>
            <a:pPr algn="ctr"/>
            <a:r>
              <a:rPr lang="en-US" sz="5400" i="1" dirty="0" smtClean="0"/>
              <a:t>Global Capitalism and Video </a:t>
            </a:r>
          </a:p>
          <a:p>
            <a:pPr algn="ctr"/>
            <a:r>
              <a:rPr lang="en-US" sz="5400" i="1" dirty="0" smtClean="0"/>
              <a:t>Games</a:t>
            </a:r>
            <a:r>
              <a:rPr lang="en-US" sz="5400" dirty="0" smtClean="0"/>
              <a:t>, </a:t>
            </a:r>
            <a:r>
              <a:rPr lang="en-US" sz="4000" dirty="0" smtClean="0"/>
              <a:t>Nick Dyer-</a:t>
            </a:r>
            <a:r>
              <a:rPr lang="en-US" sz="4000" dirty="0" err="1" smtClean="0"/>
              <a:t>Witheford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and Greg de </a:t>
            </a:r>
            <a:r>
              <a:rPr lang="en-US" sz="4000" dirty="0" err="1" smtClean="0"/>
              <a:t>Peuter</a:t>
            </a:r>
            <a:endParaRPr lang="en-US" sz="40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873580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Call_of_Duty_4_Modern_Warf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1802" cy="2752021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3" y="0"/>
            <a:ext cx="4064000" cy="3048000"/>
          </a:xfrm>
          <a:prstGeom prst="rect">
            <a:avLst/>
          </a:prstGeom>
        </p:spPr>
      </p:pic>
      <p:pic>
        <p:nvPicPr>
          <p:cNvPr id="6" name="Picture 5" descr="220px-Actroid-DER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40" y="2203028"/>
            <a:ext cx="2163097" cy="2880852"/>
          </a:xfrm>
          <a:prstGeom prst="rect">
            <a:avLst/>
          </a:prstGeom>
        </p:spPr>
      </p:pic>
      <p:pic>
        <p:nvPicPr>
          <p:cNvPr id="7" name="Picture 6" descr="256px-Red_Dead_Redemp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2833"/>
            <a:ext cx="2340864" cy="2807208"/>
          </a:xfrm>
          <a:prstGeom prst="rect">
            <a:avLst/>
          </a:prstGeom>
        </p:spPr>
      </p:pic>
      <p:pic>
        <p:nvPicPr>
          <p:cNvPr id="8" name="Picture 7" descr="230px-RezBoxA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6" y="2752021"/>
            <a:ext cx="1830470" cy="2331859"/>
          </a:xfrm>
          <a:prstGeom prst="rect">
            <a:avLst/>
          </a:prstGeom>
        </p:spPr>
      </p:pic>
      <p:pic>
        <p:nvPicPr>
          <p:cNvPr id="9" name="Picture 8" descr="Official_cover_art_for_Bioshock_Infini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21" y="1870559"/>
            <a:ext cx="1644879" cy="2217240"/>
          </a:xfrm>
          <a:prstGeom prst="rect">
            <a:avLst/>
          </a:prstGeom>
        </p:spPr>
      </p:pic>
      <p:pic>
        <p:nvPicPr>
          <p:cNvPr id="10" name="Picture 9" descr="190px-Falk,_Benjamin_J._(1853-1925)_-_Eugen_Sandow_(1867-1925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37" y="4087799"/>
            <a:ext cx="1649963" cy="2770201"/>
          </a:xfrm>
          <a:prstGeom prst="rect">
            <a:avLst/>
          </a:prstGeom>
        </p:spPr>
      </p:pic>
      <p:pic>
        <p:nvPicPr>
          <p:cNvPr id="11" name="Picture 10" descr="10246484_ga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2" y="4207671"/>
            <a:ext cx="2122305" cy="2625532"/>
          </a:xfrm>
          <a:prstGeom prst="rect">
            <a:avLst/>
          </a:prstGeom>
        </p:spPr>
      </p:pic>
      <p:pic>
        <p:nvPicPr>
          <p:cNvPr id="12" name="Picture 11" descr="daft punk 1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17" y="5465168"/>
            <a:ext cx="3280885" cy="1312354"/>
          </a:xfrm>
          <a:prstGeom prst="rect">
            <a:avLst/>
          </a:prstGeom>
        </p:spPr>
      </p:pic>
      <p:pic>
        <p:nvPicPr>
          <p:cNvPr id="13" name="Content Placeholder 4" descr="220px-Lethal_weapon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4" b="14434"/>
          <a:stretch>
            <a:fillRect/>
          </a:stretch>
        </p:blipFill>
        <p:spPr>
          <a:xfrm>
            <a:off x="4191606" y="2941667"/>
            <a:ext cx="1506837" cy="2142213"/>
          </a:xfrm>
          <a:prstGeom prst="rect">
            <a:avLst/>
          </a:prstGeom>
        </p:spPr>
      </p:pic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02" y="4750654"/>
            <a:ext cx="1402343" cy="2107346"/>
          </a:xfrm>
          <a:prstGeom prst="rect">
            <a:avLst/>
          </a:prstGeom>
        </p:spPr>
      </p:pic>
      <p:pic>
        <p:nvPicPr>
          <p:cNvPr id="5" name="Picture 4" descr="220px-IV-V-I_in_C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369"/>
            <a:ext cx="1499982" cy="927262"/>
          </a:xfrm>
          <a:prstGeom prst="rect">
            <a:avLst/>
          </a:prstGeom>
        </p:spPr>
      </p:pic>
      <p:pic>
        <p:nvPicPr>
          <p:cNvPr id="15" name="Picture 14" descr="150px-2001_Extravaganza_Strength_Contes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82" y="0"/>
            <a:ext cx="1528318" cy="2404554"/>
          </a:xfrm>
          <a:prstGeom prst="rect">
            <a:avLst/>
          </a:prstGeom>
        </p:spPr>
      </p:pic>
      <p:pic>
        <p:nvPicPr>
          <p:cNvPr id="16" name="Picture 15" descr="Just-Cause-win-cov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5" y="0"/>
            <a:ext cx="1723328" cy="2263675"/>
          </a:xfrm>
          <a:prstGeom prst="rect">
            <a:avLst/>
          </a:prstGeom>
        </p:spPr>
      </p:pic>
      <p:pic>
        <p:nvPicPr>
          <p:cNvPr id="17" name="Picture 16" descr="120px-Kampung_Punjut_Orang_Asli_girls_playing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89" y="1822071"/>
            <a:ext cx="2420823" cy="15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792" y="1956364"/>
            <a:ext cx="6676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Eurostile"/>
                <a:cs typeface="Eurostile"/>
              </a:rPr>
              <a:t>aEsTHetICS</a:t>
            </a:r>
            <a:endParaRPr lang="en-US" sz="9600" b="1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0066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3296"/>
            <a:ext cx="892834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    As bodies in the world, and bodies</a:t>
            </a:r>
          </a:p>
          <a:p>
            <a:pPr algn="ctr"/>
            <a:r>
              <a:rPr lang="en-US" sz="3600" dirty="0"/>
              <a:t>	</a:t>
            </a:r>
            <a:r>
              <a:rPr lang="en-US" sz="3600" dirty="0" smtClean="0"/>
              <a:t>who work with technology:</a:t>
            </a:r>
          </a:p>
          <a:p>
            <a:endParaRPr lang="en-US" sz="3600" dirty="0"/>
          </a:p>
          <a:p>
            <a:r>
              <a:rPr lang="en-US" sz="3600" dirty="0" smtClean="0"/>
              <a:t>We have a shared responsibility to create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hared, intermediated, equitable worlds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hat don’t just replicate or uphold the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aws of </a:t>
            </a:r>
            <a:r>
              <a:rPr lang="en-US" sz="3600" dirty="0" err="1" smtClean="0"/>
              <a:t>heteronormativity</a:t>
            </a:r>
            <a:r>
              <a:rPr lang="en-US" sz="3600" dirty="0" smtClean="0"/>
              <a:t> or patriarchy,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ut reflect, represent and promote 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ontingency and complexity so that virtual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orlds are compelling and productive for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ll.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788283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7" y="562139"/>
            <a:ext cx="8689106" cy="53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11845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37" y="1544498"/>
            <a:ext cx="88008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1) Expand the definition of narrative</a:t>
            </a:r>
          </a:p>
          <a:p>
            <a:r>
              <a:rPr lang="en-US" sz="3200" dirty="0" smtClean="0"/>
              <a:t>2) Create characters that don’t just confound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stereotypes, but obliterate them</a:t>
            </a:r>
          </a:p>
          <a:p>
            <a:r>
              <a:rPr lang="en-US" sz="3200" dirty="0" smtClean="0"/>
              <a:t>3) Stop making violence concomitant with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progress in the game</a:t>
            </a:r>
          </a:p>
          <a:p>
            <a:r>
              <a:rPr lang="en-US" sz="3200" dirty="0" smtClean="0"/>
              <a:t>4) Don’t just speak for yourself, or for your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employer, speak for the global community</a:t>
            </a:r>
          </a:p>
          <a:p>
            <a:r>
              <a:rPr lang="en-US" sz="3200" dirty="0" smtClean="0"/>
              <a:t>5) Actively seek gender parity in all labor and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creation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237780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8360" y="28184"/>
            <a:ext cx="7581901" cy="1653988"/>
          </a:xfrm>
        </p:spPr>
        <p:txBody>
          <a:bodyPr/>
          <a:lstStyle/>
          <a:p>
            <a:r>
              <a:rPr lang="en-US" dirty="0" smtClean="0"/>
              <a:t>Theories of masculinity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40" y="1956749"/>
            <a:ext cx="9165866" cy="569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Nature vs. Nurture</a:t>
            </a:r>
          </a:p>
          <a:p>
            <a:endParaRPr lang="en-US" sz="2800" dirty="0"/>
          </a:p>
          <a:p>
            <a:r>
              <a:rPr lang="en-US" sz="2800" dirty="0" smtClean="0"/>
              <a:t>Genetics research: SRY gene, Y chromo.</a:t>
            </a:r>
          </a:p>
          <a:p>
            <a:r>
              <a:rPr lang="en-US" sz="2800" dirty="0" smtClean="0"/>
              <a:t>	-- masculinity stems from male biology</a:t>
            </a:r>
          </a:p>
          <a:p>
            <a:endParaRPr lang="en-US" sz="2800" dirty="0"/>
          </a:p>
          <a:p>
            <a:r>
              <a:rPr lang="en-US" sz="2800" dirty="0" smtClean="0"/>
              <a:t>Sociology and acculturation:  aspects that are considered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‘natural’ are linguistically (culturally) driven</a:t>
            </a:r>
          </a:p>
          <a:p>
            <a:endParaRPr lang="en-US" sz="2800" dirty="0"/>
          </a:p>
          <a:p>
            <a:r>
              <a:rPr lang="en-US" sz="2800" dirty="0" smtClean="0"/>
              <a:t>Masculinity doesn’t have a central ‘cause’ or ‘source’: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 media, institutions, family, ethnicity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150px-2001_Extravaganza_Strength_Con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1" y="146421"/>
            <a:ext cx="2053149" cy="32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07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73" y="240255"/>
            <a:ext cx="8734758" cy="6186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In order to break out of the </a:t>
            </a:r>
          </a:p>
          <a:p>
            <a:pPr algn="ctr"/>
            <a:r>
              <a:rPr lang="en-US" sz="4400" dirty="0"/>
              <a:t>p</a:t>
            </a:r>
            <a:r>
              <a:rPr lang="en-US" sz="4400" dirty="0" smtClean="0"/>
              <a:t>rison house of sexism, misogyny</a:t>
            </a:r>
          </a:p>
          <a:p>
            <a:pPr algn="ctr"/>
            <a:r>
              <a:rPr lang="en-US" sz="4400" dirty="0"/>
              <a:t>a</a:t>
            </a:r>
            <a:r>
              <a:rPr lang="en-US" sz="4400" dirty="0" smtClean="0"/>
              <a:t>nd masculine dominance, we</a:t>
            </a:r>
          </a:p>
          <a:p>
            <a:pPr algn="ctr"/>
            <a:r>
              <a:rPr lang="en-US" sz="4400" dirty="0"/>
              <a:t>h</a:t>
            </a:r>
            <a:r>
              <a:rPr lang="en-US" sz="4400" dirty="0" smtClean="0"/>
              <a:t>ave to rethink </a:t>
            </a:r>
            <a:r>
              <a:rPr lang="en-US" sz="4400" b="1" dirty="0" smtClean="0"/>
              <a:t>how</a:t>
            </a:r>
            <a:r>
              <a:rPr lang="en-US" sz="4400" dirty="0" smtClean="0"/>
              <a:t> to move in </a:t>
            </a:r>
          </a:p>
          <a:p>
            <a:pPr algn="ctr"/>
            <a:r>
              <a:rPr lang="en-US" sz="4400" dirty="0"/>
              <a:t>a</a:t>
            </a:r>
            <a:r>
              <a:rPr lang="en-US" sz="4400" dirty="0" smtClean="0"/>
              <a:t>nd share </a:t>
            </a:r>
            <a:r>
              <a:rPr lang="en-US" sz="4400" b="1" dirty="0" smtClean="0"/>
              <a:t>Space</a:t>
            </a:r>
            <a:r>
              <a:rPr lang="en-US" sz="4400" dirty="0"/>
              <a:t>,</a:t>
            </a:r>
            <a:endParaRPr lang="en-US" sz="4400" dirty="0" smtClean="0"/>
          </a:p>
          <a:p>
            <a:pPr algn="ctr"/>
            <a:r>
              <a:rPr lang="en-US" sz="4400" dirty="0" smtClean="0"/>
              <a:t>to build worlds for different</a:t>
            </a:r>
          </a:p>
          <a:p>
            <a:pPr algn="ctr"/>
            <a:r>
              <a:rPr lang="en-US" sz="4400" dirty="0"/>
              <a:t>k</a:t>
            </a:r>
            <a:r>
              <a:rPr lang="en-US" sz="4400" dirty="0" smtClean="0"/>
              <a:t>inds of movement(s),</a:t>
            </a:r>
          </a:p>
          <a:p>
            <a:pPr algn="ctr"/>
            <a:r>
              <a:rPr lang="en-US" sz="4400" dirty="0" smtClean="0"/>
              <a:t>to make room for every kind</a:t>
            </a:r>
          </a:p>
          <a:p>
            <a:pPr algn="ctr"/>
            <a:r>
              <a:rPr lang="en-US" sz="4400" dirty="0"/>
              <a:t>o</a:t>
            </a:r>
            <a:r>
              <a:rPr lang="en-US" sz="4400" dirty="0" smtClean="0"/>
              <a:t>f body and position.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79051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495" y="360382"/>
            <a:ext cx="822953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It is entirely reasonable to be a bit</a:t>
            </a:r>
          </a:p>
          <a:p>
            <a:pPr algn="ctr"/>
            <a:r>
              <a:rPr lang="en-US" sz="3600" dirty="0"/>
              <a:t>r</a:t>
            </a:r>
            <a:r>
              <a:rPr lang="en-US" sz="3600" dirty="0" smtClean="0"/>
              <a:t>eticent to engage in the discussion.</a:t>
            </a:r>
          </a:p>
          <a:p>
            <a:pPr algn="ctr"/>
            <a:r>
              <a:rPr lang="en-US" sz="3600" dirty="0" smtClean="0"/>
              <a:t>Just be compassionate and open, the </a:t>
            </a:r>
          </a:p>
          <a:p>
            <a:pPr algn="ctr"/>
            <a:r>
              <a:rPr lang="en-US" sz="3600" dirty="0" smtClean="0"/>
              <a:t>way we all are about games and </a:t>
            </a:r>
          </a:p>
          <a:p>
            <a:pPr algn="ctr"/>
            <a:r>
              <a:rPr lang="en-US" sz="3600" dirty="0"/>
              <a:t>g</a:t>
            </a:r>
            <a:r>
              <a:rPr lang="en-US" sz="3600" dirty="0" smtClean="0"/>
              <a:t>aming.  Gender and sexual equality,</a:t>
            </a:r>
          </a:p>
          <a:p>
            <a:pPr algn="ctr"/>
            <a:r>
              <a:rPr lang="en-US" sz="3600" dirty="0"/>
              <a:t>l</a:t>
            </a:r>
            <a:r>
              <a:rPr lang="en-US" sz="3600" dirty="0" smtClean="0"/>
              <a:t>ike games, are made by people who</a:t>
            </a:r>
          </a:p>
          <a:p>
            <a:pPr algn="ctr"/>
            <a:r>
              <a:rPr lang="en-US" sz="3600" dirty="0"/>
              <a:t>s</a:t>
            </a:r>
            <a:r>
              <a:rPr lang="en-US" sz="3600" dirty="0" smtClean="0"/>
              <a:t>truggle toward a common goal.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If you build games, you are responsible</a:t>
            </a:r>
          </a:p>
          <a:p>
            <a:pPr algn="ctr"/>
            <a:r>
              <a:rPr lang="en-US" sz="3600" dirty="0"/>
              <a:t>f</a:t>
            </a:r>
            <a:r>
              <a:rPr lang="en-US" sz="3600" dirty="0" smtClean="0"/>
              <a:t>or ‘cultural vision’ -- what a fantastic</a:t>
            </a:r>
          </a:p>
          <a:p>
            <a:pPr algn="ctr"/>
            <a:r>
              <a:rPr lang="en-US" sz="3600" smtClean="0"/>
              <a:t>gift!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318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Anatomy_of_the_Human_Ear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81" y="187849"/>
            <a:ext cx="2794000" cy="20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1117" y="1063987"/>
            <a:ext cx="272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polyvocality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0732" y="2283349"/>
            <a:ext cx="85104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slide is silent.  It marks the voices stolen</a:t>
            </a:r>
          </a:p>
          <a:p>
            <a:r>
              <a:rPr lang="en-US" sz="3200" dirty="0" smtClean="0"/>
              <a:t>from women and those allied with the queer</a:t>
            </a:r>
          </a:p>
          <a:p>
            <a:r>
              <a:rPr lang="en-US" sz="3200" dirty="0" smtClean="0"/>
              <a:t>project(s).</a:t>
            </a:r>
          </a:p>
          <a:p>
            <a:endParaRPr lang="en-US" sz="3200" dirty="0"/>
          </a:p>
          <a:p>
            <a:r>
              <a:rPr lang="en-US" sz="3200" dirty="0" smtClean="0"/>
              <a:t>This disrupts the </a:t>
            </a:r>
            <a:r>
              <a:rPr lang="en-US" sz="3200" dirty="0" err="1" smtClean="0"/>
              <a:t>logocentrism</a:t>
            </a:r>
            <a:r>
              <a:rPr lang="en-US" sz="3200" dirty="0" smtClean="0"/>
              <a:t> and ‘authority’</a:t>
            </a:r>
          </a:p>
          <a:p>
            <a:r>
              <a:rPr lang="en-US" sz="3200" dirty="0" smtClean="0"/>
              <a:t>of my voice.</a:t>
            </a:r>
          </a:p>
          <a:p>
            <a:endParaRPr lang="en-US" sz="3200" dirty="0"/>
          </a:p>
          <a:p>
            <a:r>
              <a:rPr lang="en-US" sz="3200" dirty="0" smtClean="0"/>
              <a:t>Please insert your own voice here.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298313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732" y="978182"/>
            <a:ext cx="795136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Thanks to:</a:t>
            </a:r>
          </a:p>
          <a:p>
            <a:endParaRPr lang="en-US" sz="3600" dirty="0"/>
          </a:p>
          <a:p>
            <a:r>
              <a:rPr lang="en-US" sz="3600" dirty="0" smtClean="0"/>
              <a:t>Everyone at GGC and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Gotland U.</a:t>
            </a:r>
          </a:p>
          <a:p>
            <a:endParaRPr lang="en-US" sz="3600" dirty="0"/>
          </a:p>
          <a:p>
            <a:r>
              <a:rPr lang="en-US" sz="3600" dirty="0" smtClean="0"/>
              <a:t>Ulf , Adam, Sara, Tom, Heidi and Will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for due diligence and passionate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advocacy</a:t>
            </a:r>
          </a:p>
          <a:p>
            <a:endParaRPr lang="en-US" sz="3600" dirty="0"/>
          </a:p>
          <a:p>
            <a:r>
              <a:rPr lang="en-US" sz="3600" dirty="0" smtClean="0"/>
              <a:t>Ford Foundation </a:t>
            </a:r>
            <a:r>
              <a:rPr lang="en-US" sz="3600" smtClean="0"/>
              <a:t>and UCHRI</a:t>
            </a:r>
            <a:endParaRPr lang="en-US" sz="3600" dirty="0"/>
          </a:p>
        </p:txBody>
      </p:sp>
      <p:pic>
        <p:nvPicPr>
          <p:cNvPr id="3" name="Picture 2" descr="200px-Car_Wash,_San_Bernardino,_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76" y="171611"/>
            <a:ext cx="1836405" cy="27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96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738" y="4155141"/>
            <a:ext cx="7542212" cy="1013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Watch Your Ass!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20738" y="5230906"/>
            <a:ext cx="7542212" cy="1030942"/>
          </a:xfrm>
          <a:prstGeom prst="rect">
            <a:avLst/>
          </a:prstGeom>
        </p:spPr>
        <p:txBody>
          <a:bodyPr/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Masculinity, sexuality and games</a:t>
            </a:r>
          </a:p>
          <a:p>
            <a:pPr marL="0" indent="0" algn="ctr">
              <a:buNone/>
            </a:pPr>
            <a:r>
              <a:rPr lang="en-US" dirty="0" smtClean="0"/>
              <a:t>Derek A. Burrill, UC Riverside, </a:t>
            </a:r>
            <a:r>
              <a:rPr lang="en-US" dirty="0" err="1" smtClean="0"/>
              <a:t>derekb@ucr.edu</a:t>
            </a:r>
            <a:endParaRPr lang="en-US" dirty="0"/>
          </a:p>
        </p:txBody>
      </p:sp>
      <p:pic>
        <p:nvPicPr>
          <p:cNvPr id="4" name="Picture 3" descr="knuck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74" y="405297"/>
            <a:ext cx="5785835" cy="36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44" y="634533"/>
            <a:ext cx="6865509" cy="5149132"/>
          </a:xfrm>
          <a:prstGeom prst="rect">
            <a:avLst/>
          </a:prstGeom>
        </p:spPr>
      </p:pic>
      <p:pic>
        <p:nvPicPr>
          <p:cNvPr id="3" name="Picture 2" descr="250px-Eigenvalue_equati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5" y="510954"/>
            <a:ext cx="6590889" cy="52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11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9019" y="107577"/>
            <a:ext cx="7581901" cy="1653988"/>
          </a:xfrm>
        </p:spPr>
        <p:txBody>
          <a:bodyPr/>
          <a:lstStyle/>
          <a:p>
            <a:r>
              <a:rPr lang="en-US" dirty="0" smtClean="0"/>
              <a:t>Hegemonic masculinity: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38" y="2110814"/>
            <a:ext cx="89537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concept that there are a set of rules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that men must adopt, and that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women must eschew or face penalty (or violence)</a:t>
            </a:r>
          </a:p>
          <a:p>
            <a:endParaRPr lang="en-US" sz="2800" dirty="0"/>
          </a:p>
          <a:p>
            <a:r>
              <a:rPr lang="en-US" sz="2800" dirty="0"/>
              <a:t>“Hegemonic masculinity can be defined as the </a:t>
            </a:r>
            <a:endParaRPr lang="en-US" sz="2800" dirty="0" smtClean="0"/>
          </a:p>
          <a:p>
            <a:r>
              <a:rPr lang="en-US" sz="2800" dirty="0" smtClean="0"/>
              <a:t>configuration </a:t>
            </a:r>
            <a:r>
              <a:rPr lang="en-US" sz="2800" dirty="0"/>
              <a:t>of gender practice which embodies the </a:t>
            </a:r>
            <a:endParaRPr lang="en-US" sz="2800" dirty="0" smtClean="0"/>
          </a:p>
          <a:p>
            <a:r>
              <a:rPr lang="en-US" sz="2800" dirty="0" smtClean="0"/>
              <a:t>currently </a:t>
            </a:r>
            <a:r>
              <a:rPr lang="en-US" sz="2800" dirty="0"/>
              <a:t>accepted answer to the problem of the </a:t>
            </a:r>
            <a:endParaRPr lang="en-US" sz="2800" dirty="0" smtClean="0"/>
          </a:p>
          <a:p>
            <a:r>
              <a:rPr lang="en-US" sz="2800" dirty="0" smtClean="0"/>
              <a:t>legitimacy </a:t>
            </a:r>
            <a:r>
              <a:rPr lang="en-US" sz="2800" dirty="0"/>
              <a:t>of patriarchy, which guarantees the </a:t>
            </a:r>
            <a:endParaRPr lang="en-US" sz="2800" dirty="0" smtClean="0"/>
          </a:p>
          <a:p>
            <a:r>
              <a:rPr lang="en-US" sz="2800" dirty="0" smtClean="0"/>
              <a:t>dominant </a:t>
            </a:r>
            <a:r>
              <a:rPr lang="en-US" sz="2800" dirty="0"/>
              <a:t>position of men and the subordination of </a:t>
            </a:r>
            <a:endParaRPr lang="en-US" sz="2800" dirty="0" smtClean="0"/>
          </a:p>
          <a:p>
            <a:r>
              <a:rPr lang="en-US" sz="2800" dirty="0" smtClean="0"/>
              <a:t>women</a:t>
            </a:r>
            <a:r>
              <a:rPr lang="en-US" sz="2800" dirty="0"/>
              <a:t>.</a:t>
            </a:r>
            <a:r>
              <a:rPr lang="en-US" sz="2800" dirty="0" smtClean="0"/>
              <a:t>”					-- R. Connell</a:t>
            </a:r>
            <a:endParaRPr lang="en-US" sz="2800" dirty="0"/>
          </a:p>
        </p:txBody>
      </p:sp>
      <p:pic>
        <p:nvPicPr>
          <p:cNvPr id="5" name="Picture 4" descr="215px-Team_america_poster_3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7" y="0"/>
            <a:ext cx="2189111" cy="30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5187" y="127559"/>
            <a:ext cx="7581901" cy="1653988"/>
          </a:xfrm>
        </p:spPr>
        <p:txBody>
          <a:bodyPr/>
          <a:lstStyle/>
          <a:p>
            <a:r>
              <a:rPr lang="en-US" dirty="0" smtClean="0"/>
              <a:t>The rules of masculinity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949" y="1776165"/>
            <a:ext cx="8429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1) constantly ‘prove’ yourself</a:t>
            </a:r>
          </a:p>
          <a:p>
            <a:endParaRPr lang="en-US" sz="3200" dirty="0"/>
          </a:p>
          <a:p>
            <a:r>
              <a:rPr lang="en-US" sz="3200" dirty="0" smtClean="0"/>
              <a:t>2) be strong and silent</a:t>
            </a:r>
          </a:p>
          <a:p>
            <a:endParaRPr lang="en-US" sz="3200" dirty="0"/>
          </a:p>
          <a:p>
            <a:r>
              <a:rPr lang="en-US" sz="3200" dirty="0" smtClean="0"/>
              <a:t>3) never let them see you sweat</a:t>
            </a:r>
          </a:p>
          <a:p>
            <a:endParaRPr lang="en-US" sz="3200" dirty="0"/>
          </a:p>
          <a:p>
            <a:r>
              <a:rPr lang="en-US" sz="3200" dirty="0" smtClean="0"/>
              <a:t>4) separate yourself from the pack</a:t>
            </a:r>
          </a:p>
          <a:p>
            <a:endParaRPr lang="en-US" sz="3200" dirty="0"/>
          </a:p>
          <a:p>
            <a:r>
              <a:rPr lang="en-US" sz="3200" dirty="0" smtClean="0"/>
              <a:t>5) disavow any real relationship to other men</a:t>
            </a:r>
            <a:endParaRPr lang="en-US" sz="3200" dirty="0"/>
          </a:p>
        </p:txBody>
      </p:sp>
      <p:pic>
        <p:nvPicPr>
          <p:cNvPr id="4" name="Picture 3" descr="190px-Falk,_Benjamin_J._(1853-1925)_-_Eugen_Sandow_(1867-192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83" y="287856"/>
            <a:ext cx="2461777" cy="41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18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ial_cover_art_for_Bioshock_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49" y="326685"/>
            <a:ext cx="4189522" cy="59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317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382</TotalTime>
  <Words>1501</Words>
  <Application>Microsoft Macintosh PowerPoint</Application>
  <PresentationFormat>On-screen Show (4:3)</PresentationFormat>
  <Paragraphs>375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Orbit</vt:lpstr>
      <vt:lpstr>Watch Your Ass!</vt:lpstr>
      <vt:lpstr>PowerPoint Presentation</vt:lpstr>
      <vt:lpstr>modus</vt:lpstr>
      <vt:lpstr>PowerPoint Presentation</vt:lpstr>
      <vt:lpstr>Theories of masculinity</vt:lpstr>
      <vt:lpstr>PowerPoint Presentation</vt:lpstr>
      <vt:lpstr>Hegemonic masculinity:</vt:lpstr>
      <vt:lpstr>The rules of masculinity</vt:lpstr>
      <vt:lpstr>PowerPoint Presentation</vt:lpstr>
      <vt:lpstr>PowerPoint Presentation</vt:lpstr>
      <vt:lpstr>PowerPoint Presentation</vt:lpstr>
      <vt:lpstr>PowerPoint Presentation</vt:lpstr>
      <vt:lpstr>Masculinity as 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radical models of gender</vt:lpstr>
      <vt:lpstr>Judith Butler</vt:lpstr>
      <vt:lpstr>Katherine Hayles</vt:lpstr>
      <vt:lpstr>Hayles, continued:</vt:lpstr>
      <vt:lpstr>PowerPoint Presentation</vt:lpstr>
      <vt:lpstr>Donna Haraway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source metaphor</vt:lpstr>
      <vt:lpstr>PowerPoint Presentation</vt:lpstr>
      <vt:lpstr>PowerPoint Presentation</vt:lpstr>
      <vt:lpstr>Assignment</vt:lpstr>
      <vt:lpstr>PowerPoint Presentation</vt:lpstr>
      <vt:lpstr>PowerPoint Presentation</vt:lpstr>
      <vt:lpstr>PowerPoint Presentation</vt:lpstr>
      <vt:lpstr>PowerPoint Presentation</vt:lpstr>
      <vt:lpstr>5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Ass</dc:title>
  <dc:creator>Derek Burrill</dc:creator>
  <cp:lastModifiedBy>Derek Burrill</cp:lastModifiedBy>
  <cp:revision>71</cp:revision>
  <dcterms:created xsi:type="dcterms:W3CDTF">2013-05-27T19:27:01Z</dcterms:created>
  <dcterms:modified xsi:type="dcterms:W3CDTF">2013-06-06T05:49:19Z</dcterms:modified>
</cp:coreProperties>
</file>